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4"/>
    <p:restoredTop sz="76337"/>
  </p:normalViewPr>
  <p:slideViewPr>
    <p:cSldViewPr snapToGrid="0" snapToObjects="1">
      <p:cViewPr>
        <p:scale>
          <a:sx n="150" d="100"/>
          <a:sy n="150" d="100"/>
        </p:scale>
        <p:origin x="140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Javier Godinez, security</a:t>
            </a:r>
            <a:r>
              <a:rPr lang="en-US" sz="1200" b="0" i="0" u="none" strike="noStrike" cap="none" baseline="0" dirty="0" smtClean="0">
                <a:solidFill>
                  <a:schemeClr val="dk1"/>
                </a:solidFill>
                <a:latin typeface="Calibri"/>
                <a:ea typeface="Calibri"/>
                <a:cs typeface="Calibri"/>
                <a:sym typeface="Calibri"/>
              </a:rPr>
              <a:t> architect at Intuit where I’ve been working on Cloud security for the last several </a:t>
            </a:r>
            <a:r>
              <a:rPr lang="en-US" sz="1200" b="0" i="0" u="none" strike="noStrike" cap="none" baseline="0" dirty="0" smtClean="0">
                <a:solidFill>
                  <a:schemeClr val="dk1"/>
                </a:solidFill>
                <a:latin typeface="Calibri"/>
                <a:ea typeface="Calibri"/>
                <a:cs typeface="Calibri"/>
                <a:sym typeface="Calibri"/>
              </a:rPr>
              <a:t>years</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The Cumulus toolkit is the culmination of some of my research and actual events </a:t>
            </a:r>
            <a:r>
              <a:rPr lang="en-US" sz="1200" b="0" i="0" u="none" strike="noStrike" cap="none" dirty="0" err="1" smtClean="0">
                <a:solidFill>
                  <a:schemeClr val="dk1"/>
                </a:solidFill>
                <a:latin typeface="Calibri"/>
                <a:ea typeface="Calibri"/>
                <a:cs typeface="Calibri"/>
                <a:sym typeface="Calibri"/>
              </a:rPr>
              <a:t>l’ve</a:t>
            </a:r>
            <a:r>
              <a:rPr lang="en-US" sz="1200" b="0" i="0" u="none" strike="noStrike" cap="none" dirty="0" smtClean="0">
                <a:solidFill>
                  <a:schemeClr val="dk1"/>
                </a:solidFill>
                <a:latin typeface="Calibri"/>
                <a:ea typeface="Calibri"/>
                <a:cs typeface="Calibri"/>
                <a:sym typeface="Calibri"/>
              </a:rPr>
              <a:t> seen during the last few years while operating in the public Cloud. </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It is my attempt at automating and helping the </a:t>
            </a:r>
            <a:r>
              <a:rPr lang="en-US" sz="1200" b="0" i="0" u="none" strike="noStrike" cap="none" dirty="0" err="1" smtClean="0">
                <a:solidFill>
                  <a:schemeClr val="dk1"/>
                </a:solidFill>
                <a:latin typeface="Calibri"/>
                <a:ea typeface="Calibri"/>
                <a:cs typeface="Calibri"/>
                <a:sym typeface="Calibri"/>
              </a:rPr>
              <a:t>RedTeam</a:t>
            </a:r>
            <a:r>
              <a:rPr lang="en-US" sz="1200" b="0" i="0" u="none" strike="noStrike" cap="none" dirty="0" smtClean="0">
                <a:solidFill>
                  <a:schemeClr val="dk1"/>
                </a:solidFill>
                <a:latin typeface="Calibri"/>
                <a:ea typeface="Calibri"/>
                <a:cs typeface="Calibri"/>
                <a:sym typeface="Calibri"/>
              </a:rPr>
              <a:t> at Intuit move faster. </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Often times when we are debugging IAM policy we tend to open access little</a:t>
            </a:r>
            <a:r>
              <a:rPr lang="en-US" sz="1200" b="0" i="0" u="none" strike="noStrike" cap="none" baseline="0" dirty="0" smtClean="0">
                <a:solidFill>
                  <a:schemeClr val="dk1"/>
                </a:solidFill>
                <a:latin typeface="Calibri"/>
                <a:ea typeface="Calibri"/>
                <a:cs typeface="Calibri"/>
                <a:sym typeface="Calibri"/>
              </a:rPr>
              <a:t> by little or all at once.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This type of policy is dangerous, it allows any API call to any resource without limiting the scope.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There is no real use case for an instance having such a role, however, this is often seen in the wild and can lead you to loosing complete control over your account.</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When it comes to penetrating and escalating privileges the Cloud, the first thing you need is a foothold</a:t>
            </a:r>
            <a:r>
              <a:rPr lang="en-US" sz="1200" b="0" i="0" u="none" strike="noStrike" cap="none" baseline="0" dirty="0" smtClean="0">
                <a:solidFill>
                  <a:schemeClr val="dk1"/>
                </a:solidFill>
                <a:latin typeface="Calibri"/>
                <a:ea typeface="Calibri"/>
                <a:cs typeface="Calibri"/>
                <a:sym typeface="Calibri"/>
              </a:rPr>
              <a:t>, here are a few techniques.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There are many ways to do this and the techniques presented here are by no means the only ones.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sz="1200" b="0" i="0" u="none" strike="noStrike" cap="none" dirty="0">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Any time</a:t>
            </a:r>
            <a:r>
              <a:rPr lang="en-US" sz="1200" b="0" i="0" u="none" strike="noStrike" cap="none" baseline="0" dirty="0" smtClean="0">
                <a:solidFill>
                  <a:schemeClr val="dk1"/>
                </a:solidFill>
                <a:latin typeface="Calibri"/>
                <a:ea typeface="Calibri"/>
                <a:cs typeface="Calibri"/>
                <a:sym typeface="Calibri"/>
              </a:rPr>
              <a:t> you can execute commands or proxy requests through an instance</a:t>
            </a:r>
            <a:r>
              <a:rPr lang="en-US" sz="1200" b="0" i="0" u="none" strike="noStrike" cap="none" dirty="0" smtClean="0">
                <a:solidFill>
                  <a:schemeClr val="dk1"/>
                </a:solidFill>
                <a:latin typeface="Calibri"/>
                <a:ea typeface="Calibri"/>
                <a:cs typeface="Calibri"/>
                <a:sym typeface="Calibri"/>
              </a:rPr>
              <a:t> instance, you can</a:t>
            </a:r>
            <a:r>
              <a:rPr lang="en-US" sz="1200" b="0" i="0" u="none" strike="noStrike" cap="none" baseline="0" dirty="0" smtClean="0">
                <a:solidFill>
                  <a:schemeClr val="dk1"/>
                </a:solidFill>
                <a:latin typeface="Calibri"/>
                <a:ea typeface="Calibri"/>
                <a:cs typeface="Calibri"/>
                <a:sym typeface="Calibri"/>
              </a:rPr>
              <a:t> begin to tailor your attack to hit the metadata service.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Here we are taking advantage of a vulnerable SSH server. If you stand up a host with SSH open to the world, how long does it take for it to be attacked?</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There are no good reasons why we should accept passwords for authenticating to an SSH server and there are few reasons why such a host should be open to the Internet.</a:t>
            </a:r>
            <a:endParaRPr lang="en-US" sz="1200" b="0" i="0" u="none" strike="noStrike" cap="none" dirty="0">
              <a:solidFill>
                <a:schemeClr val="dk1"/>
              </a:solidFill>
              <a:latin typeface="Calibri"/>
              <a:ea typeface="Calibri"/>
              <a:cs typeface="Calibri"/>
              <a:sym typeface="Calibri"/>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Jenkins</a:t>
            </a:r>
            <a:r>
              <a:rPr lang="en-US" sz="1200" b="0" i="0" u="none" strike="noStrike" cap="none" baseline="0" dirty="0" smtClean="0">
                <a:solidFill>
                  <a:schemeClr val="dk1"/>
                </a:solidFill>
                <a:latin typeface="Calibri"/>
                <a:ea typeface="Calibri"/>
                <a:cs typeface="Calibri"/>
                <a:sym typeface="Calibri"/>
              </a:rPr>
              <a:t> has historically had poor security. </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 lack of authentication coupled with a console that allows you to execute systems commands makes it a prime candidate for attackers to take advantage of it.</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Any time that you have an application that allows command execution or you have a command injection flaw in your application, you open yourself to this type of attack.</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To secure Jenkins one should enable strong authentication and disable the arbitrary creation of accounts, which is allowed by default.</a:t>
            </a:r>
            <a:endParaRPr lang="en-US" sz="1200" b="0" i="0" u="none" strike="noStrike" cap="none" dirty="0">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Proxy hosts such as squid allow </a:t>
            </a:r>
            <a:r>
              <a:rPr lang="en-US" sz="1200" b="0" i="0" u="none" strike="noStrike" cap="none" dirty="0" err="1" smtClean="0">
                <a:solidFill>
                  <a:schemeClr val="dk1"/>
                </a:solidFill>
                <a:latin typeface="Calibri"/>
                <a:ea typeface="Calibri"/>
                <a:cs typeface="Calibri"/>
                <a:sym typeface="Calibri"/>
              </a:rPr>
              <a:t>proxying</a:t>
            </a:r>
            <a:r>
              <a:rPr lang="en-US" sz="1200" b="0" i="0" u="none" strike="noStrike" cap="none" dirty="0" smtClean="0">
                <a:solidFill>
                  <a:schemeClr val="dk1"/>
                </a:solidFill>
                <a:latin typeface="Calibri"/>
                <a:ea typeface="Calibri"/>
                <a:cs typeface="Calibri"/>
                <a:sym typeface="Calibri"/>
              </a:rPr>
              <a:t> to any IP address, a misconfigured</a:t>
            </a:r>
            <a:r>
              <a:rPr lang="en-US" sz="1200" b="0" i="0" u="none" strike="noStrike" cap="none" baseline="0" dirty="0" smtClean="0">
                <a:solidFill>
                  <a:schemeClr val="dk1"/>
                </a:solidFill>
                <a:latin typeface="Calibri"/>
                <a:ea typeface="Calibri"/>
                <a:cs typeface="Calibri"/>
                <a:sym typeface="Calibri"/>
              </a:rPr>
              <a:t> proxy may allow anyone to hit the metadata service where the proxy is running.</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If you are running  a proxy, you can check to see if you are vulnerable by simply configuring the HTTP proxy environment variables and making a CURL request.</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 proxy unknowingly accepts calls from the public Internet and routes them to internal resources. One should blacklist the metadata service whenever running a proxy in the Cloud.</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Lastly, we have an XML</a:t>
            </a:r>
            <a:r>
              <a:rPr lang="en-US" sz="1200" b="0" i="0" u="none" strike="noStrike" cap="none" baseline="0" dirty="0" smtClean="0">
                <a:solidFill>
                  <a:schemeClr val="dk1"/>
                </a:solidFill>
                <a:latin typeface="Calibri"/>
                <a:ea typeface="Calibri"/>
                <a:cs typeface="Calibri"/>
                <a:sym typeface="Calibri"/>
              </a:rPr>
              <a:t> entity injection vulnerability, or XXE. XXE is a web application software flaw that allows us to read resources from the filesystem and the network.</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It is a result of a design flaw in the XML specification. What it allows us to do is to read files from the system and/or request network resources.</a:t>
            </a:r>
          </a:p>
          <a:p>
            <a:pPr marL="0" marR="0" lvl="0" indent="0" algn="l" rtl="0">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So, we can tailor this flaw to hit the metadata service, and if the instance has an instance profile, it allows us to retrieve the instance’s temporary credentials.</a:t>
            </a:r>
            <a:endParaRPr lang="en-US" sz="1200" b="0" i="0" u="none" strike="noStrike" cap="none" dirty="0">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The cumulus toolkit is not only a set of </a:t>
            </a:r>
            <a:r>
              <a:rPr lang="en-US" sz="1200" b="0" i="0" u="none" strike="noStrike" cap="none" dirty="0" err="1" smtClean="0">
                <a:solidFill>
                  <a:schemeClr val="dk1"/>
                </a:solidFill>
                <a:latin typeface="Calibri"/>
                <a:ea typeface="Calibri"/>
                <a:cs typeface="Calibri"/>
                <a:sym typeface="Calibri"/>
              </a:rPr>
              <a:t>Metasploit</a:t>
            </a:r>
            <a:r>
              <a:rPr lang="en-US" sz="1200" b="0" i="0" u="none" strike="noStrike" cap="none" dirty="0" smtClean="0">
                <a:solidFill>
                  <a:schemeClr val="dk1"/>
                </a:solidFill>
                <a:latin typeface="Calibri"/>
                <a:ea typeface="Calibri"/>
                <a:cs typeface="Calibri"/>
                <a:sym typeface="Calibri"/>
              </a:rPr>
              <a:t> modules, but also a set of techniques that we use to get a foothold in the Cloud. </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err="1" smtClean="0">
                <a:solidFill>
                  <a:schemeClr val="dk1"/>
                </a:solidFill>
                <a:latin typeface="Calibri"/>
                <a:ea typeface="Calibri"/>
                <a:cs typeface="Calibri"/>
                <a:sym typeface="Calibri"/>
              </a:rPr>
              <a:t>Metasploit</a:t>
            </a:r>
            <a:r>
              <a:rPr lang="en-US" sz="1200" b="0" i="0" u="none" strike="noStrike" cap="none" dirty="0" smtClean="0">
                <a:solidFill>
                  <a:schemeClr val="dk1"/>
                </a:solidFill>
                <a:latin typeface="Calibri"/>
                <a:ea typeface="Calibri"/>
                <a:cs typeface="Calibri"/>
                <a:sym typeface="Calibri"/>
              </a:rPr>
              <a:t> is an open source attack framework that can be used to test security</a:t>
            </a:r>
            <a:r>
              <a:rPr lang="en-US" sz="1200" b="0" i="0" u="none" strike="noStrike" cap="none" baseline="0" dirty="0" smtClean="0">
                <a:solidFill>
                  <a:schemeClr val="dk1"/>
                </a:solidFill>
                <a:latin typeface="Calibri"/>
                <a:ea typeface="Calibri"/>
                <a:cs typeface="Calibri"/>
                <a:sym typeface="Calibri"/>
              </a:rPr>
              <a:t> controls.</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It makes the development of exploits easier as it has built in session management and shellcode generation. </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Cumulus is built on top of </a:t>
            </a:r>
            <a:r>
              <a:rPr lang="en-US" sz="1200" b="0" i="0" u="none" strike="noStrike" cap="none" baseline="0" dirty="0" err="1" smtClean="0">
                <a:solidFill>
                  <a:schemeClr val="dk1"/>
                </a:solidFill>
                <a:latin typeface="Calibri"/>
                <a:ea typeface="Calibri"/>
                <a:cs typeface="Calibri"/>
                <a:sym typeface="Calibri"/>
              </a:rPr>
              <a:t>Metasploit</a:t>
            </a:r>
            <a:r>
              <a:rPr lang="en-US" sz="1200" b="0" i="0" u="none" strike="noStrike" cap="none" baseline="0" dirty="0" smtClean="0">
                <a:solidFill>
                  <a:schemeClr val="dk1"/>
                </a:solidFill>
                <a:latin typeface="Calibri"/>
                <a:ea typeface="Calibri"/>
                <a:cs typeface="Calibri"/>
                <a:sym typeface="Calibri"/>
              </a:rPr>
              <a:t>.</a:t>
            </a:r>
          </a:p>
        </p:txBody>
      </p:sp>
      <p:sp>
        <p:nvSpPr>
          <p:cNvPr id="300" name="Shape 300"/>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first module we will be going through is the CIAMU module, it is a post exploitation module which can be used to create IAM users in an account where you have a foothold. </a:t>
            </a:r>
          </a:p>
          <a:p>
            <a:pPr marL="0" marR="0" lvl="0" indent="0" algn="l" rtl="0">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Given that the instance you are attacking has an over privileged role attached to it.</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Most configuration</a:t>
            </a:r>
            <a:r>
              <a:rPr lang="en-US" sz="1200" b="0" i="0" u="none" strike="noStrike" cap="none" baseline="0" dirty="0" smtClean="0">
                <a:solidFill>
                  <a:schemeClr val="dk1"/>
                </a:solidFill>
                <a:latin typeface="Calibri"/>
                <a:ea typeface="Calibri"/>
                <a:cs typeface="Calibri"/>
                <a:sym typeface="Calibri"/>
              </a:rPr>
              <a:t> parameters are optional, if left unset a random string will be used for the username, group name and password.</a:t>
            </a:r>
            <a:endParaRPr lang="en-US" sz="1200" b="0" i="0" u="none" strike="noStrike" cap="none" dirty="0">
              <a:solidFill>
                <a:schemeClr val="dk1"/>
              </a:solidFill>
              <a:latin typeface="Calibri"/>
              <a:ea typeface="Calibri"/>
              <a:cs typeface="Calibri"/>
              <a:sym typeface="Calibri"/>
            </a:endParaRPr>
          </a:p>
        </p:txBody>
      </p:sp>
      <p:sp>
        <p:nvSpPr>
          <p:cNvPr id="310" name="Shape 31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Launch instances module as the name implies can be used to launch instances.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At times we have limited privileges, but have the capability to launch instances with higher privileges that we currently posses.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So we can use this module to perform privilege escalation as well as to launch unauthorized workloads in the Cloud</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Configuration parameters can be used to configure SSH keys, region, role, etc.</a:t>
            </a:r>
            <a:endParaRPr lang="en-US" sz="1200" b="0" i="0" u="none" strike="noStrike" cap="none" dirty="0">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lockout users module is by far the most evil module.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It can be used to lock other users out of an account.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Because at times we may need to prove that we have complete control over an account</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Never use this module in production</a:t>
            </a:r>
            <a:r>
              <a:rPr lang="en-US" sz="1200" b="0" i="0" u="none" strike="noStrike" cap="none" baseline="0" dirty="0" smtClean="0">
                <a:solidFill>
                  <a:schemeClr val="dk1"/>
                </a:solidFill>
                <a:latin typeface="Calibri"/>
                <a:ea typeface="Calibri"/>
                <a:cs typeface="Calibri"/>
                <a:sym typeface="Calibri"/>
              </a:rPr>
              <a:t> as it will lock all IAM users out of the account.</a:t>
            </a:r>
            <a:endParaRPr lang="en-US" sz="1200" b="0" i="0" u="none" strike="noStrike" cap="none" dirty="0">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As a disclaimer, this is not an AWS issue it is a devops education issue because AWS and other Cloud providers give you all the necessary controls to protect your infrastructure.</a:t>
            </a: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a:t>Here is a set of amplified IAM best practices. This builds on top of the AWS recommendations.</a:t>
            </a:r>
          </a:p>
          <a:p>
            <a:pPr lvl="0">
              <a:spcBef>
                <a:spcPts val="0"/>
              </a:spcBef>
              <a:buNone/>
            </a:pPr>
            <a:endParaRPr/>
          </a:p>
          <a:p>
            <a:pPr lvl="0">
              <a:spcBef>
                <a:spcPts val="0"/>
              </a:spcBef>
              <a:buNone/>
            </a:pPr>
            <a:r>
              <a:rPr lang="en-US"/>
              <a:t>First off, we need to protect Root access by setting a strong password, enabling MFA and removing access keys if they are not needed routinely.</a:t>
            </a:r>
          </a:p>
          <a:p>
            <a:pPr lvl="0">
              <a:spcBef>
                <a:spcPts val="0"/>
              </a:spcBef>
              <a:buNone/>
            </a:pPr>
            <a:endParaRPr/>
          </a:p>
          <a:p>
            <a:pPr lvl="0">
              <a:spcBef>
                <a:spcPts val="0"/>
              </a:spcBef>
              <a:buNone/>
            </a:pPr>
            <a:r>
              <a:rPr lang="en-US"/>
              <a:t>Granting least privilege is easier said than done. You need to dedicate some time to establishing user access patterns.</a:t>
            </a:r>
          </a:p>
        </p:txBody>
      </p:sp>
      <p:sp>
        <p:nvSpPr>
          <p:cNvPr id="390" name="Shape 39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For this talk, when we talk about the Cloud I primarily mean AWS, but similar</a:t>
            </a:r>
            <a:r>
              <a:rPr lang="en-US" sz="1200" b="0" i="0" u="none" strike="noStrike" cap="none" baseline="0" dirty="0" smtClean="0">
                <a:solidFill>
                  <a:schemeClr val="dk1"/>
                </a:solidFill>
                <a:latin typeface="Calibri"/>
                <a:ea typeface="Calibri"/>
                <a:cs typeface="Calibri"/>
                <a:sym typeface="Calibri"/>
              </a:rPr>
              <a:t> techniques can be used in on other Cloud platforms</a:t>
            </a:r>
            <a:endParaRPr sz="1200" b="0" i="0" u="none" strike="noStrike" cap="none" dirty="0">
              <a:solidFill>
                <a:schemeClr val="dk1"/>
              </a:solidFill>
              <a:latin typeface="Calibri"/>
              <a:ea typeface="Calibri"/>
              <a:cs typeface="Calibri"/>
              <a:sym typeface="Calibri"/>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91666"/>
              <a:buFont typeface="Arial"/>
              <a:buNone/>
            </a:pPr>
            <a:r>
              <a:rPr lang="en-US"/>
              <a:t>Here is a set of amplified IAM best practices. This builds on top of the AWS recommendations.</a:t>
            </a:r>
          </a:p>
          <a:p>
            <a:pPr lvl="0">
              <a:spcBef>
                <a:spcPts val="0"/>
              </a:spcBef>
              <a:buNone/>
            </a:pPr>
            <a:endParaRPr/>
          </a:p>
          <a:p>
            <a:pPr marL="0" lvl="0" indent="0" rtl="0">
              <a:spcBef>
                <a:spcPts val="0"/>
              </a:spcBef>
              <a:buNone/>
            </a:pPr>
            <a:r>
              <a:rPr lang="en-US"/>
              <a:t>Often times we have a third party that we need to grant access into our account. The best way to do this is to ask them to simply provide a role ARN for which we will grant access to.</a:t>
            </a:r>
          </a:p>
          <a:p>
            <a:pPr marL="0" lvl="0" indent="0" rtl="0">
              <a:spcBef>
                <a:spcPts val="0"/>
              </a:spcBef>
              <a:buNone/>
            </a:pPr>
            <a:endParaRPr/>
          </a:p>
          <a:p>
            <a:pPr marL="0" lvl="0" indent="0">
              <a:spcBef>
                <a:spcPts val="0"/>
              </a:spcBef>
              <a:buNone/>
            </a:pPr>
            <a:r>
              <a:rPr lang="en-US"/>
              <a:t>Policy conditions are an excellent way to restrict your API access keys. If you know that your keys should only be used from a certain IP address space, you can use conditions so that they are useless when used from anywhere else.</a:t>
            </a:r>
          </a:p>
          <a:p>
            <a:pPr lvl="0" rtl="0">
              <a:spcBef>
                <a:spcPts val="0"/>
              </a:spcBef>
              <a:buNone/>
            </a:pPr>
            <a:endParaRPr/>
          </a:p>
        </p:txBody>
      </p:sp>
      <p:sp>
        <p:nvSpPr>
          <p:cNvPr id="398" name="Shape 39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06" name="Shape 406"/>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Limit these as much as possible and use secure DMZ patterns to limit blast radius.</a:t>
            </a:r>
            <a:endParaRPr dirty="0"/>
          </a:p>
        </p:txBody>
      </p:sp>
      <p:sp>
        <p:nvSpPr>
          <p:cNvPr id="414" name="Shape 414"/>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You security / ops folks should be intimately</a:t>
            </a:r>
            <a:r>
              <a:rPr lang="en-US" baseline="0" dirty="0" smtClean="0"/>
              <a:t> familiar with </a:t>
            </a:r>
            <a:r>
              <a:rPr lang="en-US" baseline="0" dirty="0" err="1" smtClean="0"/>
              <a:t>CloudTrail</a:t>
            </a:r>
            <a:r>
              <a:rPr lang="en-US" baseline="0" dirty="0" smtClean="0"/>
              <a:t> and should s</a:t>
            </a:r>
            <a:r>
              <a:rPr lang="en-US" dirty="0" smtClean="0"/>
              <a:t>etup alerts to notify you when any security sensitive actions taken against</a:t>
            </a:r>
            <a:r>
              <a:rPr lang="en-US" baseline="0" dirty="0" smtClean="0"/>
              <a:t> your account.</a:t>
            </a:r>
            <a:endParaRPr dirty="0"/>
          </a:p>
        </p:txBody>
      </p:sp>
      <p:sp>
        <p:nvSpPr>
          <p:cNvPr id="422" name="Shape 422"/>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dirty="0" smtClean="0"/>
              <a:t>The</a:t>
            </a:r>
            <a:r>
              <a:rPr lang="en-US" baseline="0" dirty="0" smtClean="0"/>
              <a:t> Cloud has new attack surface that is often left out of scope when performing Threat models, scanning for vulnerabilities, performing penetration tests and/or red teaming.</a:t>
            </a:r>
            <a:endParaRPr dirty="0"/>
          </a:p>
        </p:txBody>
      </p:sp>
      <p:sp>
        <p:nvSpPr>
          <p:cNvPr id="430" name="Shape 430"/>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38" name="Shape 438"/>
          <p:cNvSpPr txBox="1">
            <a:spLocks noGrp="1"/>
          </p:cNvSpPr>
          <p:nvPr>
            <p:ph type="sldNum" idx="12"/>
          </p:nvPr>
        </p:nvSpPr>
        <p:spPr>
          <a:xfrm>
            <a:off x="3884612" y="8685213"/>
            <a:ext cx="2971800" cy="457200"/>
          </a:xfrm>
          <a:prstGeom prst="rect">
            <a:avLst/>
          </a:prstGeom>
        </p:spPr>
        <p:txBody>
          <a:bodyPr wrap="square"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59" name="Shape 45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An instance is simply a virtual</a:t>
            </a:r>
            <a:r>
              <a:rPr lang="en-US" sz="1200" b="0" i="0" u="none" strike="noStrike" cap="none" baseline="0" dirty="0" smtClean="0">
                <a:solidFill>
                  <a:schemeClr val="dk1"/>
                </a:solidFill>
                <a:latin typeface="Calibri"/>
                <a:ea typeface="Calibri"/>
                <a:cs typeface="Calibri"/>
                <a:sym typeface="Calibri"/>
              </a:rPr>
              <a:t> host that can be provisioned ad hoc. AWS’s EC2 is built on a modified Xen hypervisor. </a:t>
            </a: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These instances run and feel much like any host in the datacenter, that is until you start to dig a little bit deeper. </a:t>
            </a:r>
            <a:endParaRPr sz="1200" b="0" i="0" u="none" strike="noStrike" cap="none" dirty="0">
              <a:solidFill>
                <a:schemeClr val="dk1"/>
              </a:solidFill>
              <a:latin typeface="Calibri"/>
              <a:ea typeface="Calibri"/>
              <a:cs typeface="Calibri"/>
              <a:sym typeface="Calibri"/>
            </a:endParaRPr>
          </a:p>
        </p:txBody>
      </p:sp>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Having a technical grasp of how the technologies you leverage is imperative.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Jumping in with both feet and no plan is not a good move to make</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Reading the API documents and best practices documents can get you on the right path</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We got to where we are now by really digging in and looking at how AWS Identity and Access Management policies work and how they can be abused through the lens of an attacker</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9" name="Shape 4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The metadata service is a simple web service that can be reached by </a:t>
            </a:r>
            <a:r>
              <a:rPr lang="en-US" sz="1200" b="0" i="0" u="none" strike="noStrike" cap="none" dirty="0" smtClean="0">
                <a:solidFill>
                  <a:schemeClr val="dk1"/>
                </a:solidFill>
                <a:latin typeface="Calibri"/>
                <a:ea typeface="Calibri"/>
                <a:cs typeface="Calibri"/>
                <a:sym typeface="Calibri"/>
              </a:rPr>
              <a:t>any user or</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program running on the instance</a:t>
            </a:r>
            <a:r>
              <a:rPr lang="en-US" sz="1200" b="0" i="0" u="none" strike="noStrike" cap="none" baseline="0" dirty="0" smtClean="0">
                <a:solidFill>
                  <a:schemeClr val="dk1"/>
                </a:solidFill>
                <a:latin typeface="Calibri"/>
                <a:ea typeface="Calibri"/>
                <a:cs typeface="Calibri"/>
                <a:sym typeface="Calibri"/>
              </a:rPr>
              <a:t>. It has no authentication.</a:t>
            </a:r>
          </a:p>
          <a:p>
            <a:pPr marL="0" marR="0" lvl="0" indent="0" algn="l" rtl="0">
              <a:spcBef>
                <a:spcPts val="0"/>
              </a:spcBef>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It runs on a reserved local link</a:t>
            </a:r>
            <a:r>
              <a:rPr lang="en-US" sz="1200" b="0" i="0" u="none" strike="noStrike" cap="none" baseline="0" dirty="0" smtClean="0">
                <a:solidFill>
                  <a:schemeClr val="dk1"/>
                </a:solidFill>
                <a:latin typeface="Calibri"/>
                <a:ea typeface="Calibri"/>
                <a:cs typeface="Calibri"/>
                <a:sym typeface="Calibri"/>
              </a:rPr>
              <a:t> address and it is used to pass information into the instance</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You can used it to retrieve information about the instance’s environment, but most importantly, you can use it to retrieve temporary instance credentials.</a:t>
            </a:r>
            <a:endParaRPr sz="1200" b="0" i="0" u="none" strike="noStrike" cap="none" dirty="0">
              <a:solidFill>
                <a:schemeClr val="dk1"/>
              </a:solidFill>
              <a:latin typeface="Calibri"/>
              <a:ea typeface="Calibri"/>
              <a:cs typeface="Calibri"/>
              <a:sym typeface="Calibri"/>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An instance profile is simply a construct</a:t>
            </a:r>
            <a:r>
              <a:rPr lang="en-US" sz="1200" b="0" i="0" u="none" strike="noStrike" cap="none" baseline="0" dirty="0" smtClean="0">
                <a:solidFill>
                  <a:schemeClr val="dk1"/>
                </a:solidFill>
                <a:latin typeface="Calibri"/>
                <a:ea typeface="Calibri"/>
                <a:cs typeface="Calibri"/>
                <a:sym typeface="Calibri"/>
              </a:rPr>
              <a:t> that maps a role to an instance.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Instances may or may not have an instance profiles, and until recently, you could not detach an instance profile from an instance, but now you can.</a:t>
            </a:r>
            <a:endParaRPr sz="1200" b="0" i="0" u="none" strike="noStrike" cap="none" dirty="0">
              <a:solidFill>
                <a:schemeClr val="dk1"/>
              </a:solidFill>
              <a:latin typeface="Calibri"/>
              <a:ea typeface="Calibri"/>
              <a:cs typeface="Calibri"/>
              <a:sym typeface="Calibri"/>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This is a very quick overview of AWS </a:t>
            </a:r>
            <a:r>
              <a:rPr lang="en-US" sz="1200" b="0" i="0" u="none" strike="noStrike" cap="none" dirty="0" smtClean="0">
                <a:solidFill>
                  <a:schemeClr val="dk1"/>
                </a:solidFill>
                <a:latin typeface="Calibri"/>
                <a:ea typeface="Calibri"/>
                <a:cs typeface="Calibri"/>
                <a:sym typeface="Calibri"/>
              </a:rPr>
              <a:t>Identity</a:t>
            </a:r>
            <a:r>
              <a:rPr lang="en-US" sz="1200" b="0" i="0" u="none" strike="noStrike" cap="none" baseline="0" dirty="0" smtClean="0">
                <a:solidFill>
                  <a:schemeClr val="dk1"/>
                </a:solidFill>
                <a:latin typeface="Calibri"/>
                <a:ea typeface="Calibri"/>
                <a:cs typeface="Calibri"/>
                <a:sym typeface="Calibri"/>
              </a:rPr>
              <a:t> and Access Management</a:t>
            </a:r>
            <a:r>
              <a:rPr lang="en-US" sz="1200" b="0" i="0" u="none" strike="noStrike" cap="none" dirty="0" smtClean="0">
                <a:solidFill>
                  <a:schemeClr val="dk1"/>
                </a:solidFill>
                <a:latin typeface="Calibri"/>
                <a:ea typeface="Calibri"/>
                <a:cs typeface="Calibri"/>
                <a:sym typeface="Calibri"/>
              </a:rPr>
              <a:t>.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IAM allows </a:t>
            </a:r>
            <a:r>
              <a:rPr lang="en-US" sz="1200" b="0" i="0" u="none" strike="noStrike" cap="none" dirty="0">
                <a:solidFill>
                  <a:schemeClr val="dk1"/>
                </a:solidFill>
                <a:latin typeface="Calibri"/>
                <a:ea typeface="Calibri"/>
                <a:cs typeface="Calibri"/>
                <a:sym typeface="Calibri"/>
              </a:rPr>
              <a:t>for very granular control over </a:t>
            </a: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AWS API</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The main parts are </a:t>
            </a:r>
            <a:r>
              <a:rPr lang="en-US" sz="1200" b="0" i="0" u="none" strike="noStrike" cap="none" baseline="0" dirty="0" smtClean="0">
                <a:solidFill>
                  <a:schemeClr val="dk1"/>
                </a:solidFill>
                <a:latin typeface="Calibri"/>
                <a:ea typeface="Calibri"/>
                <a:cs typeface="Calibri"/>
                <a:sym typeface="Calibri"/>
              </a:rPr>
              <a:t>Users, Groups, </a:t>
            </a:r>
            <a:r>
              <a:rPr lang="en-US" sz="1200" b="0" i="0" u="none" strike="noStrike" cap="none" baseline="0" dirty="0" smtClean="0">
                <a:solidFill>
                  <a:schemeClr val="dk1"/>
                </a:solidFill>
                <a:latin typeface="Calibri"/>
                <a:ea typeface="Calibri"/>
                <a:cs typeface="Calibri"/>
                <a:sym typeface="Calibri"/>
              </a:rPr>
              <a:t>and </a:t>
            </a:r>
            <a:r>
              <a:rPr lang="en-US" sz="1200" b="0" i="0" u="none" strike="noStrike" cap="none" baseline="0" dirty="0" smtClean="0">
                <a:solidFill>
                  <a:schemeClr val="dk1"/>
                </a:solidFill>
                <a:latin typeface="Calibri"/>
                <a:ea typeface="Calibri"/>
                <a:cs typeface="Calibri"/>
                <a:sym typeface="Calibri"/>
              </a:rPr>
              <a:t>Roles; </a:t>
            </a:r>
            <a:r>
              <a:rPr lang="en-US" sz="1200" b="0" i="0" u="none" strike="noStrike" cap="none" baseline="0" dirty="0" smtClean="0">
                <a:solidFill>
                  <a:schemeClr val="dk1"/>
                </a:solidFill>
                <a:latin typeface="Calibri"/>
                <a:ea typeface="Calibri"/>
                <a:cs typeface="Calibri"/>
                <a:sym typeface="Calibri"/>
              </a:rPr>
              <a:t>Access Policies can be attached to any of these constructs.</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Access</a:t>
            </a:r>
            <a:r>
              <a:rPr lang="en-US" sz="1200" b="0" i="0" u="none" strike="noStrike" cap="none" baseline="0" dirty="0" smtClean="0">
                <a:solidFill>
                  <a:schemeClr val="dk1"/>
                </a:solidFill>
                <a:latin typeface="Calibri"/>
                <a:ea typeface="Calibri"/>
                <a:cs typeface="Calibri"/>
                <a:sym typeface="Calibri"/>
              </a:rPr>
              <a:t> policies have an </a:t>
            </a:r>
          </a:p>
          <a:p>
            <a:pPr marL="0" marR="0" lvl="0" indent="76200" algn="l" rtl="0">
              <a:lnSpc>
                <a:spcPct val="100000"/>
              </a:lnSpc>
              <a:spcBef>
                <a:spcPts val="0"/>
              </a:spcBef>
              <a:spcAft>
                <a:spcPts val="0"/>
              </a:spcAft>
              <a:buClr>
                <a:schemeClr val="dk1"/>
              </a:buClr>
              <a:buSzPct val="25000"/>
            </a:pPr>
            <a:r>
              <a:rPr lang="en-US" sz="1200" b="0" i="0" u="none" strike="noStrike" cap="none" baseline="0" dirty="0" smtClean="0">
                <a:solidFill>
                  <a:schemeClr val="dk1"/>
                </a:solidFill>
                <a:latin typeface="Calibri"/>
                <a:ea typeface="Calibri"/>
                <a:cs typeface="Calibri"/>
                <a:sym typeface="Calibri"/>
              </a:rPr>
              <a:t> Effect, allow or deny.</a:t>
            </a:r>
          </a:p>
          <a:p>
            <a:pPr marL="0" marR="0" lvl="0" indent="76200" algn="l" rtl="0">
              <a:lnSpc>
                <a:spcPct val="100000"/>
              </a:lnSpc>
              <a:spcBef>
                <a:spcPts val="0"/>
              </a:spcBef>
              <a:spcAft>
                <a:spcPts val="0"/>
              </a:spcAft>
              <a:buClr>
                <a:schemeClr val="dk1"/>
              </a:buClr>
              <a:buSzPct val="25000"/>
            </a:pPr>
            <a:r>
              <a:rPr lang="en-US" sz="1200" b="0" i="0" u="none" strike="noStrike" cap="none" baseline="0" dirty="0" smtClean="0">
                <a:solidFill>
                  <a:schemeClr val="dk1"/>
                </a:solidFill>
                <a:latin typeface="Calibri"/>
                <a:ea typeface="Calibri"/>
                <a:cs typeface="Calibri"/>
                <a:sym typeface="Calibri"/>
              </a:rPr>
              <a:t> Actions, the API calls that one is granting access to</a:t>
            </a:r>
          </a:p>
          <a:p>
            <a:pPr marL="0" marR="0" lvl="0" indent="76200" algn="l" rtl="0">
              <a:lnSpc>
                <a:spcPct val="100000"/>
              </a:lnSpc>
              <a:spcBef>
                <a:spcPts val="0"/>
              </a:spcBef>
              <a:spcAft>
                <a:spcPts val="0"/>
              </a:spcAft>
              <a:buClr>
                <a:schemeClr val="dk1"/>
              </a:buClr>
              <a:buSzPct val="25000"/>
            </a:pPr>
            <a:r>
              <a:rPr lang="en-US" sz="1200" b="0" i="0" u="none" strike="noStrike" cap="none" baseline="0" dirty="0" smtClean="0">
                <a:solidFill>
                  <a:schemeClr val="dk1"/>
                </a:solidFill>
                <a:latin typeface="Calibri"/>
                <a:ea typeface="Calibri"/>
                <a:cs typeface="Calibri"/>
                <a:sym typeface="Calibri"/>
              </a:rPr>
              <a:t> Resources, the things that we are granting access to via the API calls</a:t>
            </a:r>
          </a:p>
          <a:p>
            <a:pPr marL="0" marR="0" lvl="0" indent="76200" algn="l" rtl="0">
              <a:lnSpc>
                <a:spcPct val="100000"/>
              </a:lnSpc>
              <a:spcBef>
                <a:spcPts val="0"/>
              </a:spcBef>
              <a:spcAft>
                <a:spcPts val="0"/>
              </a:spcAft>
              <a:buClr>
                <a:schemeClr val="dk1"/>
              </a:buClr>
              <a:buSzPct val="25000"/>
            </a:pPr>
            <a:r>
              <a:rPr lang="en-US" sz="1200" b="0" i="0" u="none" strike="noStrike" cap="none" baseline="0" dirty="0" smtClean="0">
                <a:solidFill>
                  <a:schemeClr val="dk1"/>
                </a:solidFill>
                <a:latin typeface="Calibri"/>
                <a:ea typeface="Calibri"/>
                <a:cs typeface="Calibri"/>
                <a:sym typeface="Calibri"/>
              </a:rPr>
              <a:t> and Conditions, additional controls that one can use to restrict access</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Here is an example</a:t>
            </a:r>
            <a:r>
              <a:rPr lang="en-US" sz="1200" b="0" i="0" u="none" strike="noStrike" cap="none" baseline="0" dirty="0" smtClean="0">
                <a:solidFill>
                  <a:schemeClr val="dk1"/>
                </a:solidFill>
                <a:latin typeface="Calibri"/>
                <a:ea typeface="Calibri"/>
                <a:cs typeface="Calibri"/>
                <a:sym typeface="Calibri"/>
              </a:rPr>
              <a:t> of a “good” access policy, something that could be assigned to a User</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 good access policy uses least privilege allowing access to only the necessary API calls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and couples specific resources to the API calls</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Furthermore you can use conditions to restrict where these API calls can be called from, in this example we are restricting API calls to be made from a specific IP address space.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This means that if credentials are exposed, they should be useless if they are not used from their intended location.</a:t>
            </a: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Here is</a:t>
            </a:r>
            <a:r>
              <a:rPr lang="en-US" sz="1200" b="0" i="0" u="none" strike="noStrike" cap="none" baseline="0" dirty="0" smtClean="0">
                <a:solidFill>
                  <a:schemeClr val="dk1"/>
                </a:solidFill>
                <a:latin typeface="Calibri"/>
                <a:ea typeface="Calibri"/>
                <a:cs typeface="Calibri"/>
                <a:sym typeface="Calibri"/>
              </a:rPr>
              <a:t> an example of a “bad” policy</a:t>
            </a:r>
            <a:r>
              <a:rPr lang="en-US" sz="1200" b="0" i="0" u="none" strike="noStrike" cap="none" baseline="0" dirty="0" smtClean="0">
                <a:solidFill>
                  <a:schemeClr val="dk1"/>
                </a:solidFill>
                <a:latin typeface="Calibri"/>
                <a:ea typeface="Calibri"/>
                <a:cs typeface="Calibri"/>
                <a:sym typeface="Calibri"/>
              </a:rPr>
              <a:t>.</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As you can see, here we are using wildcards to allow any IAM action on any resource.</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 policy like this should only be used in a limited set of use cases, such as IAM administrators, however, conditions should be set to reduce the blast radius if these credentials are compromised. </a:t>
            </a:r>
          </a:p>
          <a:p>
            <a:pPr marL="0" marR="0" lvl="0" indent="0" algn="l" rtl="0">
              <a:spcBef>
                <a:spcPts val="0"/>
              </a:spcBef>
              <a:buClr>
                <a:schemeClr val="dk1"/>
              </a:buClr>
              <a:buSzPct val="250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An instance having such privileges can be used to perform escalation of privileges.</a:t>
            </a:r>
            <a:endParaRPr sz="1200" b="0" i="0" u="none" strike="noStrike" cap="none" dirty="0">
              <a:solidFill>
                <a:schemeClr val="dk1"/>
              </a:solidFill>
              <a:latin typeface="Calibri"/>
              <a:ea typeface="Calibri"/>
              <a:cs typeface="Calibri"/>
              <a:sym typeface="Calibri"/>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ransition slide">
    <p:bg>
      <p:bgPr>
        <a:solidFill>
          <a:schemeClr val="dk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784403" y="2418326"/>
            <a:ext cx="6327210" cy="129335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3600" b="1" i="0" u="none" strike="noStrike" cap="none">
                <a:solidFill>
                  <a:schemeClr val="lt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1784350" y="3711676"/>
            <a:ext cx="6327775" cy="752474"/>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1pPr>
            <a:lvl2pPr marL="301752" marR="0" lvl="1" indent="-9652" algn="l" rtl="0">
              <a:lnSpc>
                <a:spcPct val="90000"/>
              </a:lnSpc>
              <a:spcBef>
                <a:spcPts val="375"/>
              </a:spcBef>
              <a:spcAft>
                <a:spcPts val="0"/>
              </a:spcAft>
              <a:buClr>
                <a:schemeClr val="lt2"/>
              </a:buClr>
              <a:buFont typeface="Arial"/>
              <a:buNone/>
              <a:defRPr sz="1800" b="1" i="0" u="none" strike="noStrike" cap="none">
                <a:solidFill>
                  <a:schemeClr val="lt2"/>
                </a:solidFill>
                <a:latin typeface="Calibri"/>
                <a:ea typeface="Calibri"/>
                <a:cs typeface="Calibri"/>
                <a:sym typeface="Calibri"/>
              </a:defRPr>
            </a:lvl2pPr>
            <a:lvl3pPr marL="548640" marR="0" lvl="2" indent="-2540" algn="l" rtl="0">
              <a:lnSpc>
                <a:spcPct val="90000"/>
              </a:lnSpc>
              <a:spcBef>
                <a:spcPts val="375"/>
              </a:spcBef>
              <a:spcAft>
                <a:spcPts val="0"/>
              </a:spcAft>
              <a:buClr>
                <a:schemeClr val="lt2"/>
              </a:buClr>
              <a:buFont typeface="Arial"/>
              <a:buNone/>
              <a:defRPr sz="1800" b="1" i="0" u="none" strike="noStrike" cap="none">
                <a:solidFill>
                  <a:schemeClr val="lt2"/>
                </a:solidFill>
                <a:latin typeface="Calibri"/>
                <a:ea typeface="Calibri"/>
                <a:cs typeface="Calibri"/>
                <a:sym typeface="Calibri"/>
              </a:defRPr>
            </a:lvl3pPr>
            <a:lvl4pPr marL="795528" marR="0" lvl="3" indent="-8127" algn="l" rtl="0">
              <a:lnSpc>
                <a:spcPct val="90000"/>
              </a:lnSpc>
              <a:spcBef>
                <a:spcPts val="375"/>
              </a:spcBef>
              <a:spcAft>
                <a:spcPts val="0"/>
              </a:spcAft>
              <a:buClr>
                <a:schemeClr val="lt2"/>
              </a:buClr>
              <a:buFont typeface="Arial"/>
              <a:buNone/>
              <a:defRPr sz="1800" b="1" i="0" u="none" strike="noStrike" cap="none">
                <a:solidFill>
                  <a:schemeClr val="lt2"/>
                </a:solidFill>
                <a:latin typeface="Calibri"/>
                <a:ea typeface="Calibri"/>
                <a:cs typeface="Calibri"/>
                <a:sym typeface="Calibri"/>
              </a:defRPr>
            </a:lvl4pPr>
            <a:lvl5pPr marL="1060704" marR="0" lvl="4" indent="-6603" algn="l" rtl="0">
              <a:lnSpc>
                <a:spcPct val="90000"/>
              </a:lnSpc>
              <a:spcBef>
                <a:spcPts val="375"/>
              </a:spcBef>
              <a:spcAft>
                <a:spcPts val="0"/>
              </a:spcAft>
              <a:buClr>
                <a:schemeClr val="lt2"/>
              </a:buClr>
              <a:buFont typeface="Arial"/>
              <a:buNone/>
              <a:defRPr sz="1800" b="1" i="0" u="none" strike="noStrike" cap="none">
                <a:solidFill>
                  <a:schemeClr val="lt2"/>
                </a:solidFill>
                <a:latin typeface="Calibri"/>
                <a:ea typeface="Calibri"/>
                <a:cs typeface="Calibri"/>
                <a:sym typeface="Calibri"/>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pic>
        <p:nvPicPr>
          <p:cNvPr id="19" name="Shape 19"/>
          <p:cNvPicPr preferRelativeResize="0"/>
          <p:nvPr/>
        </p:nvPicPr>
        <p:blipFill rotWithShape="1">
          <a:blip r:embed="rId2">
            <a:alphaModFix/>
          </a:blip>
          <a:srcRect/>
          <a:stretch/>
        </p:blipFill>
        <p:spPr>
          <a:xfrm>
            <a:off x="390433" y="4482057"/>
            <a:ext cx="2297536" cy="53329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514350" y="1143000"/>
            <a:ext cx="3086099" cy="120015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5" name="Shape 75"/>
          <p:cNvSpPr txBox="1">
            <a:spLocks noGrp="1"/>
          </p:cNvSpPr>
          <p:nvPr>
            <p:ph type="body" idx="1"/>
          </p:nvPr>
        </p:nvSpPr>
        <p:spPr>
          <a:xfrm>
            <a:off x="3746685" y="560070"/>
            <a:ext cx="4882964" cy="4103943"/>
          </a:xfrm>
          <a:prstGeom prst="rect">
            <a:avLst/>
          </a:prstGeom>
          <a:noFill/>
          <a:ln>
            <a:noFill/>
          </a:ln>
        </p:spPr>
        <p:txBody>
          <a:bodyPr wrap="square" lIns="91425" tIns="91425" rIns="91425" bIns="91425" anchor="ctr"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76" name="Shape 76"/>
          <p:cNvSpPr txBox="1">
            <a:spLocks noGrp="1"/>
          </p:cNvSpPr>
          <p:nvPr>
            <p:ph type="body" idx="2"/>
          </p:nvPr>
        </p:nvSpPr>
        <p:spPr>
          <a:xfrm>
            <a:off x="514350" y="2343150"/>
            <a:ext cx="3086099" cy="2320863"/>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14350" y="1143000"/>
            <a:ext cx="5154929" cy="120015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2" name="Shape 82"/>
          <p:cNvSpPr>
            <a:spLocks noGrp="1"/>
          </p:cNvSpPr>
          <p:nvPr>
            <p:ph type="pic" idx="2"/>
          </p:nvPr>
        </p:nvSpPr>
        <p:spPr>
          <a:xfrm>
            <a:off x="5895928" y="563431"/>
            <a:ext cx="2733721" cy="410058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24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21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9pPr>
          </a:lstStyle>
          <a:p>
            <a:endParaRPr/>
          </a:p>
        </p:txBody>
      </p:sp>
      <p:sp>
        <p:nvSpPr>
          <p:cNvPr id="83" name="Shape 83"/>
          <p:cNvSpPr txBox="1">
            <a:spLocks noGrp="1"/>
          </p:cNvSpPr>
          <p:nvPr>
            <p:ph type="body" idx="1"/>
          </p:nvPr>
        </p:nvSpPr>
        <p:spPr>
          <a:xfrm>
            <a:off x="514350" y="2343150"/>
            <a:ext cx="5154929" cy="2320863"/>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514333" y="3523021"/>
            <a:ext cx="8116526" cy="614515"/>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9" name="Shape 89"/>
          <p:cNvSpPr>
            <a:spLocks noGrp="1"/>
          </p:cNvSpPr>
          <p:nvPr>
            <p:ph type="pic" idx="2"/>
          </p:nvPr>
        </p:nvSpPr>
        <p:spPr>
          <a:xfrm>
            <a:off x="511295" y="706079"/>
            <a:ext cx="8116380" cy="260862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24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21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1"/>
          </p:nvPr>
        </p:nvSpPr>
        <p:spPr>
          <a:xfrm>
            <a:off x="514350" y="4137537"/>
            <a:ext cx="8115300" cy="526476"/>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Shape 94"/>
        <p:cNvGrpSpPr/>
        <p:nvPr/>
      </p:nvGrpSpPr>
      <p:grpSpPr>
        <a:xfrm>
          <a:off x="0" y="0"/>
          <a:ext cx="0" cy="0"/>
          <a:chOff x="0" y="0"/>
          <a:chExt cx="0" cy="0"/>
        </a:xfrm>
      </p:grpSpPr>
      <p:pic>
        <p:nvPicPr>
          <p:cNvPr id="95" name="Shape 95"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96" name="Shape 96"/>
          <p:cNvSpPr txBox="1">
            <a:spLocks noGrp="1"/>
          </p:cNvSpPr>
          <p:nvPr>
            <p:ph type="title"/>
          </p:nvPr>
        </p:nvSpPr>
        <p:spPr>
          <a:xfrm>
            <a:off x="514350" y="565150"/>
            <a:ext cx="8115300" cy="210184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7" name="Shape 97"/>
          <p:cNvSpPr txBox="1">
            <a:spLocks noGrp="1"/>
          </p:cNvSpPr>
          <p:nvPr>
            <p:ph type="body" idx="1"/>
          </p:nvPr>
        </p:nvSpPr>
        <p:spPr>
          <a:xfrm>
            <a:off x="768350" y="2736850"/>
            <a:ext cx="7597887" cy="749299"/>
          </a:xfrm>
          <a:prstGeom prst="rect">
            <a:avLst/>
          </a:prstGeom>
          <a:noFill/>
          <a:ln>
            <a:noFill/>
          </a:ln>
        </p:spPr>
        <p:txBody>
          <a:bodyPr wrap="square" lIns="91425" tIns="91425" rIns="91425" bIns="91425" anchor="ctr"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98" name="Shape 98"/>
          <p:cNvSpPr txBox="1">
            <a:spLocks noGrp="1"/>
          </p:cNvSpPr>
          <p:nvPr>
            <p:ph type="dt" idx="10"/>
          </p:nvPr>
        </p:nvSpPr>
        <p:spPr>
          <a:xfrm>
            <a:off x="5860839" y="285750"/>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ftr" idx="11"/>
          </p:nvPr>
        </p:nvSpPr>
        <p:spPr>
          <a:xfrm>
            <a:off x="514350" y="284956"/>
            <a:ext cx="5243618"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sldNum" idx="12"/>
          </p:nvPr>
        </p:nvSpPr>
        <p:spPr>
          <a:xfrm>
            <a:off x="8146839" y="285750"/>
            <a:ext cx="48281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Shape 101"/>
        <p:cNvGrpSpPr/>
        <p:nvPr/>
      </p:nvGrpSpPr>
      <p:grpSpPr>
        <a:xfrm>
          <a:off x="0" y="0"/>
          <a:ext cx="0" cy="0"/>
          <a:chOff x="0" y="0"/>
          <a:chExt cx="0" cy="0"/>
        </a:xfrm>
      </p:grpSpPr>
      <p:pic>
        <p:nvPicPr>
          <p:cNvPr id="102" name="Shape 102"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103" name="Shape 103"/>
          <p:cNvSpPr txBox="1">
            <a:spLocks noGrp="1"/>
          </p:cNvSpPr>
          <p:nvPr>
            <p:ph type="title"/>
          </p:nvPr>
        </p:nvSpPr>
        <p:spPr>
          <a:xfrm>
            <a:off x="768350" y="565150"/>
            <a:ext cx="7613649" cy="195337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4" name="Shape 104"/>
          <p:cNvSpPr txBox="1">
            <a:spLocks noGrp="1"/>
          </p:cNvSpPr>
          <p:nvPr>
            <p:ph type="body" idx="1"/>
          </p:nvPr>
        </p:nvSpPr>
        <p:spPr>
          <a:xfrm>
            <a:off x="977899" y="2524167"/>
            <a:ext cx="7194552" cy="33333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768350" y="2969897"/>
            <a:ext cx="7613649" cy="509902"/>
          </a:xfrm>
          <a:prstGeom prst="rect">
            <a:avLst/>
          </a:prstGeom>
          <a:noFill/>
          <a:ln>
            <a:noFill/>
          </a:ln>
        </p:spPr>
        <p:txBody>
          <a:bodyPr wrap="square" lIns="91425" tIns="91425" rIns="91425" bIns="91425" anchor="ctr"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dt" idx="10"/>
          </p:nvPr>
        </p:nvSpPr>
        <p:spPr>
          <a:xfrm>
            <a:off x="5860839" y="285750"/>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ftr" idx="11"/>
          </p:nvPr>
        </p:nvSpPr>
        <p:spPr>
          <a:xfrm>
            <a:off x="514350" y="284956"/>
            <a:ext cx="5243618"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sldNum" idx="12"/>
          </p:nvPr>
        </p:nvSpPr>
        <p:spPr>
          <a:xfrm>
            <a:off x="8146839" y="285750"/>
            <a:ext cx="48281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
        <p:nvSpPr>
          <p:cNvPr id="109" name="Shape 109"/>
          <p:cNvSpPr txBox="1"/>
          <p:nvPr/>
        </p:nvSpPr>
        <p:spPr>
          <a:xfrm>
            <a:off x="357187" y="700087"/>
            <a:ext cx="457200" cy="438581"/>
          </a:xfrm>
          <a:prstGeom prst="rect">
            <a:avLst/>
          </a:prstGeom>
          <a:noFill/>
          <a:ln>
            <a:noFill/>
          </a:ln>
        </p:spPr>
        <p:txBody>
          <a:bodyPr wrap="square" lIns="68575" tIns="34275" rIns="68575" bIns="34275" anchor="ctr"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6000" b="0" i="0" u="none" strike="noStrike" cap="none">
                <a:solidFill>
                  <a:schemeClr val="lt1"/>
                </a:solidFill>
                <a:latin typeface="Century Gothic"/>
                <a:ea typeface="Century Gothic"/>
                <a:cs typeface="Century Gothic"/>
                <a:sym typeface="Century Gothic"/>
              </a:rPr>
              <a:t>“</a:t>
            </a:r>
          </a:p>
        </p:txBody>
      </p:sp>
      <p:sp>
        <p:nvSpPr>
          <p:cNvPr id="110" name="Shape 110"/>
          <p:cNvSpPr txBox="1"/>
          <p:nvPr/>
        </p:nvSpPr>
        <p:spPr>
          <a:xfrm>
            <a:off x="8238172" y="2025967"/>
            <a:ext cx="457200" cy="438581"/>
          </a:xfrm>
          <a:prstGeom prst="rect">
            <a:avLst/>
          </a:prstGeom>
          <a:noFill/>
          <a:ln>
            <a:noFill/>
          </a:ln>
        </p:spPr>
        <p:txBody>
          <a:bodyPr wrap="square" lIns="68575" tIns="34275" rIns="68575" bIns="34275"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r>
              <a:rPr lang="en-US" sz="6000" b="0" i="0" u="none" strike="noStrike" cap="none">
                <a:solidFill>
                  <a:schemeClr val="lt1"/>
                </a:solidFill>
                <a:latin typeface="Century Gothic"/>
                <a:ea typeface="Century Gothic"/>
                <a:cs typeface="Century Gothic"/>
                <a:sym typeface="Century Gothic"/>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Shape 111"/>
        <p:cNvGrpSpPr/>
        <p:nvPr/>
      </p:nvGrpSpPr>
      <p:grpSpPr>
        <a:xfrm>
          <a:off x="0" y="0"/>
          <a:ext cx="0" cy="0"/>
          <a:chOff x="0" y="0"/>
          <a:chExt cx="0" cy="0"/>
        </a:xfrm>
      </p:grpSpPr>
      <p:pic>
        <p:nvPicPr>
          <p:cNvPr id="112" name="Shape 112"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113" name="Shape 113"/>
          <p:cNvSpPr txBox="1">
            <a:spLocks noGrp="1"/>
          </p:cNvSpPr>
          <p:nvPr>
            <p:ph type="title"/>
          </p:nvPr>
        </p:nvSpPr>
        <p:spPr>
          <a:xfrm>
            <a:off x="768370" y="843525"/>
            <a:ext cx="7609640" cy="1883875"/>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Century Gothic"/>
              <a:buNone/>
              <a:defRPr sz="24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4" name="Shape 114"/>
          <p:cNvSpPr txBox="1">
            <a:spLocks noGrp="1"/>
          </p:cNvSpPr>
          <p:nvPr>
            <p:ph type="body" idx="1"/>
          </p:nvPr>
        </p:nvSpPr>
        <p:spPr>
          <a:xfrm>
            <a:off x="768350" y="2736236"/>
            <a:ext cx="7608490" cy="749913"/>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9pPr>
          </a:lstStyle>
          <a:p>
            <a:endParaRPr/>
          </a:p>
        </p:txBody>
      </p:sp>
      <p:sp>
        <p:nvSpPr>
          <p:cNvPr id="115" name="Shape 115"/>
          <p:cNvSpPr txBox="1">
            <a:spLocks noGrp="1"/>
          </p:cNvSpPr>
          <p:nvPr>
            <p:ph type="dt" idx="10"/>
          </p:nvPr>
        </p:nvSpPr>
        <p:spPr>
          <a:xfrm>
            <a:off x="5860839" y="2841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6" name="Shape 116"/>
          <p:cNvSpPr txBox="1">
            <a:spLocks noGrp="1"/>
          </p:cNvSpPr>
          <p:nvPr>
            <p:ph type="ftr" idx="11"/>
          </p:nvPr>
        </p:nvSpPr>
        <p:spPr>
          <a:xfrm>
            <a:off x="514350" y="284162"/>
            <a:ext cx="5243618"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7" name="Shape 117"/>
          <p:cNvSpPr txBox="1">
            <a:spLocks noGrp="1"/>
          </p:cNvSpPr>
          <p:nvPr>
            <p:ph type="sldNum" idx="12"/>
          </p:nvPr>
        </p:nvSpPr>
        <p:spPr>
          <a:xfrm>
            <a:off x="8146839" y="285750"/>
            <a:ext cx="48281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171700" y="571500"/>
            <a:ext cx="6457948" cy="977899"/>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0" name="Shape 120"/>
          <p:cNvSpPr txBox="1">
            <a:spLocks noGrp="1"/>
          </p:cNvSpPr>
          <p:nvPr>
            <p:ph type="body" idx="1"/>
          </p:nvPr>
        </p:nvSpPr>
        <p:spPr>
          <a:xfrm>
            <a:off x="514350" y="1651559"/>
            <a:ext cx="2592324" cy="462990"/>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txBox="1">
            <a:spLocks noGrp="1"/>
          </p:cNvSpPr>
          <p:nvPr>
            <p:ph type="body" idx="2"/>
          </p:nvPr>
        </p:nvSpPr>
        <p:spPr>
          <a:xfrm>
            <a:off x="514349" y="2178424"/>
            <a:ext cx="2592324" cy="2485598"/>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3"/>
          </p:nvPr>
        </p:nvSpPr>
        <p:spPr>
          <a:xfrm>
            <a:off x="3276600" y="1650999"/>
            <a:ext cx="2592324" cy="469900"/>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4"/>
          </p:nvPr>
        </p:nvSpPr>
        <p:spPr>
          <a:xfrm>
            <a:off x="3275143" y="2178050"/>
            <a:ext cx="2592324" cy="2485963"/>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5"/>
          </p:nvPr>
        </p:nvSpPr>
        <p:spPr>
          <a:xfrm>
            <a:off x="6038850" y="1644649"/>
            <a:ext cx="2592324" cy="469900"/>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6"/>
          </p:nvPr>
        </p:nvSpPr>
        <p:spPr>
          <a:xfrm>
            <a:off x="6038851" y="2178424"/>
            <a:ext cx="2592324" cy="2485598"/>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26" name="Shape 126"/>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7" name="Shape 127"/>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8" name="Shape 128"/>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2171700" y="571500"/>
            <a:ext cx="6457948" cy="97155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1" name="Shape 131"/>
          <p:cNvSpPr txBox="1">
            <a:spLocks noGrp="1"/>
          </p:cNvSpPr>
          <p:nvPr>
            <p:ph type="body" idx="1"/>
          </p:nvPr>
        </p:nvSpPr>
        <p:spPr>
          <a:xfrm>
            <a:off x="516462" y="3143250"/>
            <a:ext cx="2588687" cy="512073"/>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32" name="Shape 132"/>
          <p:cNvSpPr>
            <a:spLocks noGrp="1"/>
          </p:cNvSpPr>
          <p:nvPr>
            <p:ph type="pic" idx="2"/>
          </p:nvPr>
        </p:nvSpPr>
        <p:spPr>
          <a:xfrm>
            <a:off x="516462" y="1771650"/>
            <a:ext cx="2588687" cy="1143000"/>
          </a:xfrm>
          <a:prstGeom prst="roundRect">
            <a:avLst>
              <a:gd name="adj" fmla="val 0"/>
            </a:avLst>
          </a:prstGeom>
          <a:noFill/>
          <a:ln>
            <a:noFill/>
          </a:ln>
          <a:effectLst>
            <a:outerShdw blurRad="50799" dist="50800" dir="5400000" algn="tl" rotWithShape="0">
              <a:srgbClr val="000000">
                <a:alpha val="42352"/>
              </a:srgbClr>
            </a:outerShdw>
          </a:effectLst>
        </p:spPr>
        <p:txBody>
          <a:bodyPr wrap="square" lIns="91425" tIns="91425" rIns="91425" bIns="91425" anchor="t" anchorCtr="0"/>
          <a:lstStyle>
            <a:lvl1pPr marL="0" marR="0" lvl="0" indent="0" algn="ctr"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3" name="Shape 133"/>
          <p:cNvSpPr txBox="1">
            <a:spLocks noGrp="1"/>
          </p:cNvSpPr>
          <p:nvPr>
            <p:ph type="body" idx="3"/>
          </p:nvPr>
        </p:nvSpPr>
        <p:spPr>
          <a:xfrm>
            <a:off x="516462" y="3655323"/>
            <a:ext cx="2588687" cy="100869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body" idx="4"/>
          </p:nvPr>
        </p:nvSpPr>
        <p:spPr>
          <a:xfrm>
            <a:off x="3280698" y="3143250"/>
            <a:ext cx="2586700" cy="512073"/>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a:spLocks noGrp="1"/>
          </p:cNvSpPr>
          <p:nvPr>
            <p:ph type="pic" idx="5"/>
          </p:nvPr>
        </p:nvSpPr>
        <p:spPr>
          <a:xfrm>
            <a:off x="3280696" y="1771650"/>
            <a:ext cx="2586701" cy="1143000"/>
          </a:xfrm>
          <a:prstGeom prst="roundRect">
            <a:avLst>
              <a:gd name="adj" fmla="val 0"/>
            </a:avLst>
          </a:prstGeom>
          <a:noFill/>
          <a:ln>
            <a:noFill/>
          </a:ln>
          <a:effectLst>
            <a:outerShdw blurRad="50799" dist="50800" dir="5400000" algn="tl" rotWithShape="0">
              <a:srgbClr val="000000">
                <a:alpha val="42352"/>
              </a:srgbClr>
            </a:outerShdw>
          </a:effectLst>
        </p:spPr>
        <p:txBody>
          <a:bodyPr wrap="square" lIns="91425" tIns="91425" rIns="91425" bIns="91425" anchor="t" anchorCtr="0"/>
          <a:lstStyle>
            <a:lvl1pPr marL="0" marR="0" lvl="0" indent="0" algn="ctr"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body" idx="6"/>
          </p:nvPr>
        </p:nvSpPr>
        <p:spPr>
          <a:xfrm>
            <a:off x="3280698" y="3655323"/>
            <a:ext cx="2586700" cy="100869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37" name="Shape 137"/>
          <p:cNvSpPr txBox="1">
            <a:spLocks noGrp="1"/>
          </p:cNvSpPr>
          <p:nvPr>
            <p:ph type="body" idx="7"/>
          </p:nvPr>
        </p:nvSpPr>
        <p:spPr>
          <a:xfrm>
            <a:off x="6037298" y="3143250"/>
            <a:ext cx="2592351" cy="512073"/>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138" name="Shape 138"/>
          <p:cNvSpPr>
            <a:spLocks noGrp="1"/>
          </p:cNvSpPr>
          <p:nvPr>
            <p:ph type="pic" idx="8"/>
          </p:nvPr>
        </p:nvSpPr>
        <p:spPr>
          <a:xfrm>
            <a:off x="6037391" y="1771650"/>
            <a:ext cx="2585908" cy="1143000"/>
          </a:xfrm>
          <a:prstGeom prst="roundRect">
            <a:avLst>
              <a:gd name="adj" fmla="val 0"/>
            </a:avLst>
          </a:prstGeom>
          <a:noFill/>
          <a:ln>
            <a:noFill/>
          </a:ln>
          <a:effectLst>
            <a:outerShdw blurRad="50799" dist="50800" dir="5400000" algn="tl" rotWithShape="0">
              <a:srgbClr val="000000">
                <a:alpha val="42352"/>
              </a:srgbClr>
            </a:outerShdw>
          </a:effectLst>
        </p:spPr>
        <p:txBody>
          <a:bodyPr wrap="square" lIns="91425" tIns="91425" rIns="91425" bIns="91425" anchor="t" anchorCtr="0"/>
          <a:lstStyle>
            <a:lvl1pPr marL="0" marR="0" lvl="0" indent="0" algn="ctr" rtl="0">
              <a:lnSpc>
                <a:spcPct val="90000"/>
              </a:lnSpc>
              <a:spcBef>
                <a:spcPts val="750"/>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9" name="Shape 139"/>
          <p:cNvSpPr txBox="1">
            <a:spLocks noGrp="1"/>
          </p:cNvSpPr>
          <p:nvPr>
            <p:ph type="body" idx="9"/>
          </p:nvPr>
        </p:nvSpPr>
        <p:spPr>
          <a:xfrm>
            <a:off x="6037298" y="3655321"/>
            <a:ext cx="2589333" cy="1008691"/>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0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9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7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675"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171700" y="573279"/>
            <a:ext cx="6457950" cy="96977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5" name="Shape 145"/>
          <p:cNvSpPr txBox="1">
            <a:spLocks noGrp="1"/>
          </p:cNvSpPr>
          <p:nvPr>
            <p:ph type="body" idx="1"/>
          </p:nvPr>
        </p:nvSpPr>
        <p:spPr>
          <a:xfrm rot="5400000">
            <a:off x="3062952" y="-902683"/>
            <a:ext cx="3018093" cy="8115300"/>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8" name="Shape 148"/>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Slide">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106400" y="337013"/>
            <a:ext cx="6940717" cy="775873"/>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2" name="Shape 2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
        <p:nvSpPr>
          <p:cNvPr id="23" name="Shape 23"/>
          <p:cNvSpPr txBox="1">
            <a:spLocks noGrp="1"/>
          </p:cNvSpPr>
          <p:nvPr>
            <p:ph type="body" idx="1"/>
          </p:nvPr>
        </p:nvSpPr>
        <p:spPr>
          <a:xfrm>
            <a:off x="471712" y="1859280"/>
            <a:ext cx="8094622" cy="2967252"/>
          </a:xfrm>
          <a:prstGeom prst="rect">
            <a:avLst/>
          </a:prstGeom>
          <a:noFill/>
          <a:ln>
            <a:noFill/>
          </a:ln>
        </p:spPr>
        <p:txBody>
          <a:bodyPr wrap="square" lIns="91425" tIns="91425" rIns="91425" bIns="91425" anchor="t" anchorCtr="0"/>
          <a:lstStyle>
            <a:lvl1pPr marL="171450" marR="0" lvl="0" indent="31842" algn="l" rtl="0">
              <a:lnSpc>
                <a:spcPct val="95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pic>
        <p:nvPicPr>
          <p:cNvPr id="24" name="Shape 24"/>
          <p:cNvPicPr preferRelativeResize="0"/>
          <p:nvPr/>
        </p:nvPicPr>
        <p:blipFill rotWithShape="1">
          <a:blip r:embed="rId2">
            <a:alphaModFix/>
          </a:blip>
          <a:srcRect/>
          <a:stretch/>
        </p:blipFill>
        <p:spPr>
          <a:xfrm>
            <a:off x="390433" y="4482057"/>
            <a:ext cx="2297536" cy="53329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49"/>
        <p:cNvGrpSpPr/>
        <p:nvPr/>
      </p:nvGrpSpPr>
      <p:grpSpPr>
        <a:xfrm>
          <a:off x="0" y="0"/>
          <a:ext cx="0" cy="0"/>
          <a:chOff x="0" y="0"/>
          <a:chExt cx="0" cy="0"/>
        </a:xfrm>
      </p:grpSpPr>
      <p:pic>
        <p:nvPicPr>
          <p:cNvPr id="150" name="Shape 150"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151" name="Shape 151"/>
          <p:cNvSpPr txBox="1">
            <a:spLocks noGrp="1"/>
          </p:cNvSpPr>
          <p:nvPr>
            <p:ph type="title"/>
          </p:nvPr>
        </p:nvSpPr>
        <p:spPr>
          <a:xfrm rot="5400000">
            <a:off x="6394449" y="1250950"/>
            <a:ext cx="2927350" cy="1543049"/>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2" name="Shape 152"/>
          <p:cNvSpPr txBox="1">
            <a:spLocks noGrp="1"/>
          </p:cNvSpPr>
          <p:nvPr>
            <p:ph type="body" idx="1"/>
          </p:nvPr>
        </p:nvSpPr>
        <p:spPr>
          <a:xfrm rot="5400000">
            <a:off x="2381250" y="-1054100"/>
            <a:ext cx="2927350" cy="6153151"/>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5860839" y="284956"/>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514350" y="285750"/>
            <a:ext cx="5243618"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5" name="Shape 155"/>
          <p:cNvSpPr txBox="1">
            <a:spLocks noGrp="1"/>
          </p:cNvSpPr>
          <p:nvPr>
            <p:ph type="sldNum" idx="12"/>
          </p:nvPr>
        </p:nvSpPr>
        <p:spPr>
          <a:xfrm>
            <a:off x="8146839" y="285750"/>
            <a:ext cx="48281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 co-speakers">
    <p:bg>
      <p:bgPr>
        <a:solidFill>
          <a:schemeClr val="dk1"/>
        </a:solid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623283" y="2284386"/>
            <a:ext cx="5897434" cy="1643334"/>
          </a:xfrm>
          <a:prstGeom prst="rect">
            <a:avLst/>
          </a:prstGeom>
          <a:noFill/>
          <a:ln>
            <a:noFill/>
          </a:ln>
          <a:effectLst>
            <a:outerShdw algn="ctr" rotWithShape="0">
              <a:schemeClr val="dk1"/>
            </a:outerShdw>
          </a:effectLst>
        </p:spPr>
        <p:txBody>
          <a:bodyPr wrap="square" lIns="91425" tIns="91425" rIns="91425" bIns="91425" anchor="ctr" anchorCtr="0"/>
          <a:lstStyle>
            <a:lvl1pPr marL="0" marR="0" lvl="0" indent="0" algn="l" rtl="0">
              <a:lnSpc>
                <a:spcPct val="90000"/>
              </a:lnSpc>
              <a:spcBef>
                <a:spcPts val="0"/>
              </a:spcBef>
              <a:spcAft>
                <a:spcPts val="0"/>
              </a:spcAft>
              <a:buClr>
                <a:schemeClr val="lt1"/>
              </a:buClr>
              <a:buFont typeface="Calibri"/>
              <a:buNone/>
              <a:defRPr sz="2800" b="1" i="0" u="none" strike="noStrike" cap="none">
                <a:solidFill>
                  <a:schemeClr val="lt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27" name="Shape 27"/>
          <p:cNvPicPr preferRelativeResize="0"/>
          <p:nvPr/>
        </p:nvPicPr>
        <p:blipFill rotWithShape="1">
          <a:blip r:embed="rId2">
            <a:alphaModFix/>
          </a:blip>
          <a:srcRect/>
          <a:stretch/>
        </p:blipFill>
        <p:spPr>
          <a:xfrm>
            <a:off x="390433" y="4482057"/>
            <a:ext cx="2297536" cy="5332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pic>
        <p:nvPicPr>
          <p:cNvPr id="29" name="Shape 29"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30" name="Shape 30"/>
          <p:cNvSpPr txBox="1">
            <a:spLocks noGrp="1"/>
          </p:cNvSpPr>
          <p:nvPr>
            <p:ph type="ctrTitle"/>
          </p:nvPr>
        </p:nvSpPr>
        <p:spPr>
          <a:xfrm>
            <a:off x="1028700" y="1352554"/>
            <a:ext cx="7086600" cy="1368822"/>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lt1"/>
              </a:buClr>
              <a:buFont typeface="Century Gothic"/>
              <a:buNone/>
              <a:defRPr sz="45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1" name="Shape 31"/>
          <p:cNvSpPr txBox="1">
            <a:spLocks noGrp="1"/>
          </p:cNvSpPr>
          <p:nvPr>
            <p:ph type="subTitle" idx="1"/>
          </p:nvPr>
        </p:nvSpPr>
        <p:spPr>
          <a:xfrm>
            <a:off x="1028700" y="2724150"/>
            <a:ext cx="7086600" cy="514350"/>
          </a:xfrm>
          <a:prstGeom prst="rect">
            <a:avLst/>
          </a:prstGeom>
          <a:noFill/>
          <a:ln>
            <a:noFill/>
          </a:ln>
        </p:spPr>
        <p:txBody>
          <a:bodyPr wrap="square" lIns="91425" tIns="91425" rIns="91425" bIns="91425" anchor="t" anchorCtr="0"/>
          <a:lstStyle>
            <a:lvl1pPr marL="0" marR="0" lvl="0" indent="0" algn="l" rtl="0">
              <a:lnSpc>
                <a:spcPct val="90000"/>
              </a:lnSpc>
              <a:spcBef>
                <a:spcPts val="750"/>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1pPr>
            <a:lvl2pPr marL="342900" marR="0" lvl="1" indent="0" algn="ctr"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2pPr>
            <a:lvl3pPr marL="685800" marR="0" lvl="2" indent="0" algn="ctr" rtl="0">
              <a:lnSpc>
                <a:spcPct val="90000"/>
              </a:lnSpc>
              <a:spcBef>
                <a:spcPts val="375"/>
              </a:spcBef>
              <a:spcAft>
                <a:spcPts val="0"/>
              </a:spcAft>
              <a:buClr>
                <a:schemeClr val="lt1"/>
              </a:buClr>
              <a:buFont typeface="Arial"/>
              <a:buNone/>
              <a:defRPr sz="1350" b="0" i="0" u="none" strike="noStrike" cap="none">
                <a:solidFill>
                  <a:schemeClr val="lt1"/>
                </a:solidFill>
                <a:latin typeface="Century Gothic"/>
                <a:ea typeface="Century Gothic"/>
                <a:cs typeface="Century Gothic"/>
                <a:sym typeface="Century Gothic"/>
              </a:defRPr>
            </a:lvl3pPr>
            <a:lvl4pPr marL="1028700" marR="0" lvl="3"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4pPr>
            <a:lvl5pPr marL="1371600" marR="0" lvl="4"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5pPr>
            <a:lvl6pPr marL="1714500" marR="0" lvl="5"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6pPr>
            <a:lvl7pPr marL="2057400" marR="0" lvl="6"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7pPr>
            <a:lvl8pPr marL="2400300" marR="0" lvl="7"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8pPr>
            <a:lvl9pPr marL="2743200" marR="0" lvl="8" indent="0" algn="ctr"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a:off x="5932171" y="3235746"/>
            <a:ext cx="2183130" cy="280982"/>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a:off x="1028700" y="3242883"/>
            <a:ext cx="4800600"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6057900" y="10731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171700" y="573279"/>
            <a:ext cx="6457950" cy="96977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a:off x="514350" y="1645919"/>
            <a:ext cx="8115300" cy="301809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41"/>
        <p:cNvGrpSpPr/>
        <p:nvPr/>
      </p:nvGrpSpPr>
      <p:grpSpPr>
        <a:xfrm>
          <a:off x="0" y="0"/>
          <a:ext cx="0" cy="0"/>
          <a:chOff x="0" y="0"/>
          <a:chExt cx="0" cy="0"/>
        </a:xfrm>
      </p:grpSpPr>
      <p:pic>
        <p:nvPicPr>
          <p:cNvPr id="42" name="Shape 42" descr="C0-HD-BTM.png"/>
          <p:cNvPicPr preferRelativeResize="0"/>
          <p:nvPr/>
        </p:nvPicPr>
        <p:blipFill rotWithShape="1">
          <a:blip r:embed="rId2">
            <a:alphaModFix/>
          </a:blip>
          <a:srcRect/>
          <a:stretch/>
        </p:blipFill>
        <p:spPr>
          <a:xfrm>
            <a:off x="0" y="3281362"/>
            <a:ext cx="9144000" cy="1862137"/>
          </a:xfrm>
          <a:prstGeom prst="rect">
            <a:avLst/>
          </a:prstGeom>
          <a:noFill/>
          <a:ln>
            <a:noFill/>
          </a:ln>
        </p:spPr>
      </p:pic>
      <p:sp>
        <p:nvSpPr>
          <p:cNvPr id="43" name="Shape 43"/>
          <p:cNvSpPr txBox="1">
            <a:spLocks noGrp="1"/>
          </p:cNvSpPr>
          <p:nvPr>
            <p:ph type="title"/>
          </p:nvPr>
        </p:nvSpPr>
        <p:spPr>
          <a:xfrm>
            <a:off x="514350" y="565150"/>
            <a:ext cx="8115298" cy="2101451"/>
          </a:xfrm>
          <a:prstGeom prst="rect">
            <a:avLst/>
          </a:prstGeom>
          <a:noFill/>
          <a:ln>
            <a:noFill/>
          </a:ln>
        </p:spPr>
        <p:txBody>
          <a:bodyPr wrap="square" lIns="91425" tIns="91425" rIns="91425" bIns="91425" anchor="b"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768350" y="2731293"/>
            <a:ext cx="7867650" cy="716755"/>
          </a:xfrm>
          <a:prstGeom prst="rect">
            <a:avLst/>
          </a:prstGeom>
          <a:noFill/>
          <a:ln>
            <a:noFill/>
          </a:ln>
        </p:spPr>
        <p:txBody>
          <a:bodyPr wrap="square" lIns="91425" tIns="91425" rIns="91425" bIns="91425" anchor="t" anchorCtr="0"/>
          <a:lstStyle>
            <a:lvl1pPr marL="0" marR="0" lvl="0" indent="0" algn="r" rtl="0">
              <a:lnSpc>
                <a:spcPct val="90000"/>
              </a:lnSpc>
              <a:spcBef>
                <a:spcPts val="750"/>
              </a:spcBef>
              <a:spcAft>
                <a:spcPts val="0"/>
              </a:spcAft>
              <a:buClr>
                <a:schemeClr val="lt1"/>
              </a:buClr>
              <a:buFont typeface="Arial"/>
              <a:buNone/>
              <a:defRPr sz="165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0"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0"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5860839" y="285750"/>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514350" y="285751"/>
            <a:ext cx="5243618" cy="273048"/>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8146839" y="285750"/>
            <a:ext cx="48281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2171700" y="573279"/>
            <a:ext cx="6457950" cy="96977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0" name="Shape 50"/>
          <p:cNvSpPr txBox="1">
            <a:spLocks noGrp="1"/>
          </p:cNvSpPr>
          <p:nvPr>
            <p:ph type="body" idx="1"/>
          </p:nvPr>
        </p:nvSpPr>
        <p:spPr>
          <a:xfrm>
            <a:off x="514350" y="1645919"/>
            <a:ext cx="4000500" cy="301809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1" name="Shape 51"/>
          <p:cNvSpPr txBox="1">
            <a:spLocks noGrp="1"/>
          </p:cNvSpPr>
          <p:nvPr>
            <p:ph type="body" idx="2"/>
          </p:nvPr>
        </p:nvSpPr>
        <p:spPr>
          <a:xfrm>
            <a:off x="4629150" y="1645919"/>
            <a:ext cx="4000500" cy="301809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2" name="Shape 52"/>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3" name="Shape 53"/>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171700" y="571500"/>
            <a:ext cx="6457950" cy="97155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7" name="Shape 57"/>
          <p:cNvSpPr txBox="1">
            <a:spLocks noGrp="1"/>
          </p:cNvSpPr>
          <p:nvPr>
            <p:ph type="body" idx="1"/>
          </p:nvPr>
        </p:nvSpPr>
        <p:spPr>
          <a:xfrm>
            <a:off x="685806" y="1637851"/>
            <a:ext cx="3809993" cy="617934"/>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21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body" idx="2"/>
          </p:nvPr>
        </p:nvSpPr>
        <p:spPr>
          <a:xfrm>
            <a:off x="514350" y="2349500"/>
            <a:ext cx="3983831" cy="231451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body" idx="3"/>
          </p:nvPr>
        </p:nvSpPr>
        <p:spPr>
          <a:xfrm>
            <a:off x="4800600" y="1637851"/>
            <a:ext cx="3829050" cy="617934"/>
          </a:xfrm>
          <a:prstGeom prst="rect">
            <a:avLst/>
          </a:prstGeom>
          <a:noFill/>
          <a:ln>
            <a:noFill/>
          </a:ln>
        </p:spPr>
        <p:txBody>
          <a:bodyPr wrap="square" lIns="91425" tIns="91425" rIns="91425" bIns="91425" anchor="b" anchorCtr="0"/>
          <a:lstStyle>
            <a:lvl1pPr marL="0" marR="0" lvl="0" indent="0" algn="l" rtl="0">
              <a:lnSpc>
                <a:spcPct val="90000"/>
              </a:lnSpc>
              <a:spcBef>
                <a:spcPts val="750"/>
              </a:spcBef>
              <a:spcAft>
                <a:spcPts val="0"/>
              </a:spcAft>
              <a:buClr>
                <a:schemeClr val="lt1"/>
              </a:buClr>
              <a:buFont typeface="Arial"/>
              <a:buNone/>
              <a:defRPr sz="2100" b="0" i="0" u="none" strike="noStrike" cap="none">
                <a:solidFill>
                  <a:schemeClr val="lt1"/>
                </a:solidFill>
                <a:latin typeface="Century Gothic"/>
                <a:ea typeface="Century Gothic"/>
                <a:cs typeface="Century Gothic"/>
                <a:sym typeface="Century Gothic"/>
              </a:defRPr>
            </a:lvl1pPr>
            <a:lvl2pPr marL="342900" marR="0" lvl="1" indent="0" algn="l" rtl="0">
              <a:lnSpc>
                <a:spcPct val="90000"/>
              </a:lnSpc>
              <a:spcBef>
                <a:spcPts val="375"/>
              </a:spcBef>
              <a:spcAft>
                <a:spcPts val="0"/>
              </a:spcAft>
              <a:buClr>
                <a:schemeClr val="lt1"/>
              </a:buClr>
              <a:buFont typeface="Arial"/>
              <a:buNone/>
              <a:defRPr sz="1500" b="1" i="0" u="none" strike="noStrike" cap="none">
                <a:solidFill>
                  <a:schemeClr val="lt1"/>
                </a:solidFill>
                <a:latin typeface="Century Gothic"/>
                <a:ea typeface="Century Gothic"/>
                <a:cs typeface="Century Gothic"/>
                <a:sym typeface="Century Gothic"/>
              </a:defRPr>
            </a:lvl2pPr>
            <a:lvl3pPr marL="685800" marR="0" lvl="2" indent="0" algn="l" rtl="0">
              <a:lnSpc>
                <a:spcPct val="90000"/>
              </a:lnSpc>
              <a:spcBef>
                <a:spcPts val="375"/>
              </a:spcBef>
              <a:spcAft>
                <a:spcPts val="0"/>
              </a:spcAft>
              <a:buClr>
                <a:schemeClr val="lt1"/>
              </a:buClr>
              <a:buFont typeface="Arial"/>
              <a:buNone/>
              <a:defRPr sz="1350" b="1" i="0" u="none" strike="noStrike" cap="none">
                <a:solidFill>
                  <a:schemeClr val="lt1"/>
                </a:solidFill>
                <a:latin typeface="Century Gothic"/>
                <a:ea typeface="Century Gothic"/>
                <a:cs typeface="Century Gothic"/>
                <a:sym typeface="Century Gothic"/>
              </a:defRPr>
            </a:lvl3pPr>
            <a:lvl4pPr marL="1028700" marR="0" lvl="3"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4pPr>
            <a:lvl5pPr marL="1371600" marR="0" lvl="4"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5pPr>
            <a:lvl6pPr marL="1714500" marR="0" lvl="5"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6pPr>
            <a:lvl7pPr marL="2057400" marR="0" lvl="6"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7pPr>
            <a:lvl8pPr marL="2400300" marR="0" lvl="7"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8pPr>
            <a:lvl9pPr marL="2743200" marR="0" lvl="8" indent="0" algn="l" rtl="0">
              <a:lnSpc>
                <a:spcPct val="90000"/>
              </a:lnSpc>
              <a:spcBef>
                <a:spcPts val="375"/>
              </a:spcBef>
              <a:spcAft>
                <a:spcPts val="0"/>
              </a:spcAft>
              <a:buClr>
                <a:schemeClr val="lt1"/>
              </a:buClr>
              <a:buFont typeface="Arial"/>
              <a:buNone/>
              <a:defRPr sz="1200" b="1" i="0" u="none" strike="noStrike" cap="none">
                <a:solidFill>
                  <a:schemeClr val="lt1"/>
                </a:solidFill>
                <a:latin typeface="Century Gothic"/>
                <a:ea typeface="Century Gothic"/>
                <a:cs typeface="Century Gothic"/>
                <a:sym typeface="Century Gothic"/>
              </a:defRPr>
            </a:lvl9pPr>
          </a:lstStyle>
          <a:p>
            <a:endParaRPr/>
          </a:p>
        </p:txBody>
      </p:sp>
      <p:sp>
        <p:nvSpPr>
          <p:cNvPr id="60" name="Shape 60"/>
          <p:cNvSpPr txBox="1">
            <a:spLocks noGrp="1"/>
          </p:cNvSpPr>
          <p:nvPr>
            <p:ph type="body" idx="4"/>
          </p:nvPr>
        </p:nvSpPr>
        <p:spPr>
          <a:xfrm>
            <a:off x="4629150" y="2349500"/>
            <a:ext cx="4000500" cy="231451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61" name="Shape 61"/>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2" name="Shape 62"/>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171700" y="573279"/>
            <a:ext cx="6457950" cy="96977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Shape 67"/>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8" name="Shape 68"/>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Shape 10" descr="C0-HD-TOP.png"/>
          <p:cNvPicPr preferRelativeResize="0"/>
          <p:nvPr/>
        </p:nvPicPr>
        <p:blipFill rotWithShape="1">
          <a:blip r:embed="rId22">
            <a:alphaModFix/>
          </a:blip>
          <a:srcRect/>
          <a:stretch/>
        </p:blipFill>
        <p:spPr>
          <a:xfrm>
            <a:off x="0" y="0"/>
            <a:ext cx="9144000" cy="1081088"/>
          </a:xfrm>
          <a:prstGeom prst="rect">
            <a:avLst/>
          </a:prstGeom>
          <a:noFill/>
          <a:ln>
            <a:noFill/>
          </a:ln>
        </p:spPr>
      </p:pic>
      <p:sp>
        <p:nvSpPr>
          <p:cNvPr id="11" name="Shape 11"/>
          <p:cNvSpPr txBox="1">
            <a:spLocks noGrp="1"/>
          </p:cNvSpPr>
          <p:nvPr>
            <p:ph type="title"/>
          </p:nvPr>
        </p:nvSpPr>
        <p:spPr>
          <a:xfrm>
            <a:off x="2171700" y="573279"/>
            <a:ext cx="6457950" cy="969770"/>
          </a:xfrm>
          <a:prstGeom prst="rect">
            <a:avLst/>
          </a:prstGeom>
          <a:noFill/>
          <a:ln>
            <a:noFill/>
          </a:ln>
        </p:spPr>
        <p:txBody>
          <a:bodyPr wrap="square" lIns="91425" tIns="91425" rIns="91425" bIns="91425" anchor="ctr" anchorCtr="0"/>
          <a:lstStyle>
            <a:lvl1pPr marL="0" marR="0" lvl="0" indent="0" algn="r" rtl="0">
              <a:lnSpc>
                <a:spcPct val="90000"/>
              </a:lnSpc>
              <a:spcBef>
                <a:spcPts val="0"/>
              </a:spcBef>
              <a:spcAft>
                <a:spcPts val="0"/>
              </a:spcAft>
              <a:buClr>
                <a:schemeClr val="lt1"/>
              </a:buClr>
              <a:buFont typeface="Century Gothic"/>
              <a:buNone/>
              <a:defRPr sz="3000" b="0" i="0" u="none" strike="noStrike" cap="none">
                <a:solidFill>
                  <a:schemeClr val="lt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 name="Shape 12"/>
          <p:cNvSpPr txBox="1">
            <a:spLocks noGrp="1"/>
          </p:cNvSpPr>
          <p:nvPr>
            <p:ph type="body" idx="1"/>
          </p:nvPr>
        </p:nvSpPr>
        <p:spPr>
          <a:xfrm>
            <a:off x="514350" y="1645919"/>
            <a:ext cx="8115300" cy="3018093"/>
          </a:xfrm>
          <a:prstGeom prst="rect">
            <a:avLst/>
          </a:prstGeom>
          <a:noFill/>
          <a:ln>
            <a:noFill/>
          </a:ln>
        </p:spPr>
        <p:txBody>
          <a:bodyPr wrap="square" lIns="91425" tIns="91425" rIns="91425" bIns="91425" anchor="t" anchorCtr="0"/>
          <a:lstStyle>
            <a:lvl1pPr marL="171450" marR="0" lvl="0" indent="31842" algn="l" rtl="0">
              <a:lnSpc>
                <a:spcPct val="90000"/>
              </a:lnSpc>
              <a:spcBef>
                <a:spcPts val="750"/>
              </a:spcBef>
              <a:spcAft>
                <a:spcPts val="0"/>
              </a:spcAft>
              <a:buClr>
                <a:schemeClr val="lt1"/>
              </a:buClr>
              <a:buSzPct val="94203"/>
              <a:buFont typeface="Arial"/>
              <a:buChar char="•"/>
              <a:defRPr sz="1650" b="0" i="0" u="none" strike="noStrike" cap="none">
                <a:solidFill>
                  <a:schemeClr val="lt1"/>
                </a:solidFill>
                <a:latin typeface="Century Gothic"/>
                <a:ea typeface="Century Gothic"/>
                <a:cs typeface="Century Gothic"/>
                <a:sym typeface="Century Gothic"/>
              </a:defRPr>
            </a:lvl1pPr>
            <a:lvl2pPr marL="514350" marR="0" lvl="1" indent="12700" algn="l" rtl="0">
              <a:lnSpc>
                <a:spcPct val="90000"/>
              </a:lnSpc>
              <a:spcBef>
                <a:spcPts val="375"/>
              </a:spcBef>
              <a:spcAft>
                <a:spcPts val="0"/>
              </a:spcAft>
              <a:buClr>
                <a:schemeClr val="lt1"/>
              </a:buClr>
              <a:buSzPct val="100000"/>
              <a:buFont typeface="Arial"/>
              <a:buChar char="•"/>
              <a:defRPr sz="1500" b="0" i="0" u="none" strike="noStrike" cap="none">
                <a:solidFill>
                  <a:schemeClr val="lt1"/>
                </a:solidFill>
                <a:latin typeface="Century Gothic"/>
                <a:ea typeface="Century Gothic"/>
                <a:cs typeface="Century Gothic"/>
                <a:sym typeface="Century Gothic"/>
              </a:defRPr>
            </a:lvl2pPr>
            <a:lvl3pPr marL="857250" marR="0" lvl="2" indent="-12587" algn="l" rtl="0">
              <a:lnSpc>
                <a:spcPct val="90000"/>
              </a:lnSpc>
              <a:spcBef>
                <a:spcPts val="375"/>
              </a:spcBef>
              <a:spcAft>
                <a:spcPts val="0"/>
              </a:spcAft>
              <a:buClr>
                <a:schemeClr val="lt1"/>
              </a:buClr>
              <a:buSzPct val="92984"/>
              <a:buFont typeface="Arial"/>
              <a:buChar char="•"/>
              <a:defRPr sz="1350" b="0" i="0" u="none" strike="noStrike" cap="none">
                <a:solidFill>
                  <a:schemeClr val="lt1"/>
                </a:solidFill>
                <a:latin typeface="Century Gothic"/>
                <a:ea typeface="Century Gothic"/>
                <a:cs typeface="Century Gothic"/>
                <a:sym typeface="Century Gothic"/>
              </a:defRPr>
            </a:lvl3pPr>
            <a:lvl4pPr marL="1200150" marR="0" lvl="3"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4pPr>
            <a:lvl5pPr marL="1543050" marR="0" lvl="4"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5pPr>
            <a:lvl6pPr marL="1885950" marR="0" lvl="5"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6pPr>
            <a:lvl7pPr marL="2228850" marR="0" lvl="6"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7pPr>
            <a:lvl8pPr marL="2571750" marR="0" lvl="7"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8pPr>
            <a:lvl9pPr marL="2914650" marR="0" lvl="8" indent="-19050" algn="l" rtl="0">
              <a:lnSpc>
                <a:spcPct val="90000"/>
              </a:lnSpc>
              <a:spcBef>
                <a:spcPts val="375"/>
              </a:spcBef>
              <a:spcAft>
                <a:spcPts val="0"/>
              </a:spcAft>
              <a:buClr>
                <a:schemeClr val="lt1"/>
              </a:buClr>
              <a:buSzPct val="100000"/>
              <a:buFont typeface="Arial"/>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3" name="Shape 13"/>
          <p:cNvSpPr txBox="1">
            <a:spLocks noGrp="1"/>
          </p:cNvSpPr>
          <p:nvPr>
            <p:ph type="dt" idx="10"/>
          </p:nvPr>
        </p:nvSpPr>
        <p:spPr>
          <a:xfrm>
            <a:off x="6446519" y="4767262"/>
            <a:ext cx="2183130" cy="273843"/>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ftr" idx="11"/>
          </p:nvPr>
        </p:nvSpPr>
        <p:spPr>
          <a:xfrm>
            <a:off x="514350" y="4766883"/>
            <a:ext cx="5829299" cy="273843"/>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lt1"/>
              </a:buClr>
              <a:buFont typeface="Century Gothic"/>
              <a:buNone/>
              <a:defRPr sz="788" b="0" i="0" u="none" strike="noStrike" cap="none">
                <a:solidFill>
                  <a:schemeClr val="lt1"/>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lt1"/>
              </a:buClr>
              <a:buFont typeface="Century Gothic"/>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sldNum" idx="12"/>
          </p:nvPr>
        </p:nvSpPr>
        <p:spPr>
          <a:xfrm>
            <a:off x="6572250" y="285750"/>
            <a:ext cx="2057400"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a:t>
            </a:fld>
            <a:endParaRPr lang="en-US" sz="788"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cs.aws.amazon.com/IAM/latest/UserGuide/best-practice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0B2Ka7F_6TetSNFdfbkI1cnJHUTQ" TargetMode="External"/><Relationship Id="rId4" Type="http://schemas.openxmlformats.org/officeDocument/2006/relationships/hyperlink" Target="https://github.com/godinezj/metasploit-framework" TargetMode="External"/><Relationship Id="rId5" Type="http://schemas.openxmlformats.org/officeDocument/2006/relationships/hyperlink" Target="https://github.com/devsecops/controlplane/" TargetMode="External"/><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docs.aws.amazon.com/IAM/latest/UserGuide/best-practices.html" TargetMode="External"/><Relationship Id="rId4" Type="http://schemas.openxmlformats.org/officeDocument/2006/relationships/hyperlink" Target="https://www.metasploit.com/" TargetMode="External"/><Relationship Id="rId5" Type="http://schemas.openxmlformats.org/officeDocument/2006/relationships/hyperlink" Target="https://github.com/devsecops" TargetMode="External"/><Relationship Id="rId6" Type="http://schemas.openxmlformats.org/officeDocument/2006/relationships/hyperlink" Target="http://www.devsecops.org/"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169.254.169.25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1784403" y="2418326"/>
            <a:ext cx="6327300" cy="12932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Hacking the Cloud</a:t>
            </a:r>
          </a:p>
        </p:txBody>
      </p:sp>
      <p:sp>
        <p:nvSpPr>
          <p:cNvPr id="161" name="Shape 161"/>
          <p:cNvSpPr txBox="1"/>
          <p:nvPr/>
        </p:nvSpPr>
        <p:spPr>
          <a:xfrm>
            <a:off x="6959275" y="4494525"/>
            <a:ext cx="1822500" cy="3867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CCCCCC"/>
              </a:buClr>
              <a:buSzPct val="25000"/>
              <a:buFont typeface="Arial"/>
              <a:buNone/>
            </a:pPr>
            <a:r>
              <a:rPr lang="en-US" sz="1800" b="0" i="0" u="none" strike="noStrike" cap="none">
                <a:solidFill>
                  <a:srgbClr val="CCCCCC"/>
                </a:solidFill>
                <a:latin typeface="Arial"/>
                <a:ea typeface="Arial"/>
                <a:cs typeface="Arial"/>
                <a:sym typeface="Arial"/>
              </a:rPr>
              <a:t>Javier Godinez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THE UGLY</a:t>
            </a:r>
          </a:p>
        </p:txBody>
      </p:sp>
      <p:sp>
        <p:nvSpPr>
          <p:cNvPr id="228" name="Shape 228"/>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10</a:t>
            </a:fld>
            <a:endParaRPr lang="en-US" sz="788" b="0" i="0" u="none" strike="noStrike" cap="none">
              <a:solidFill>
                <a:schemeClr val="lt1"/>
              </a:solidFill>
              <a:latin typeface="Century Gothic"/>
              <a:ea typeface="Century Gothic"/>
              <a:cs typeface="Century Gothic"/>
              <a:sym typeface="Century Gothic"/>
            </a:endParaRPr>
          </a:p>
        </p:txBody>
      </p:sp>
      <p:sp>
        <p:nvSpPr>
          <p:cNvPr id="229" name="Shape 229"/>
          <p:cNvSpPr txBox="1">
            <a:spLocks noGrp="1"/>
          </p:cNvSpPr>
          <p:nvPr>
            <p:ph type="body" idx="1"/>
          </p:nvPr>
        </p:nvSpPr>
        <p:spPr>
          <a:xfrm>
            <a:off x="470654" y="2103125"/>
            <a:ext cx="4348500" cy="24549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All </a:t>
            </a:r>
            <a:r>
              <a:rPr lang="en-US"/>
              <a:t>actions on all resources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Great for </a:t>
            </a:r>
            <a:r>
              <a:rPr lang="en-US"/>
              <a:t>d</a:t>
            </a:r>
            <a:r>
              <a:rPr lang="en-US" sz="1650" b="0" i="0" u="none" strike="noStrike" cap="none">
                <a:solidFill>
                  <a:schemeClr val="lt1"/>
                </a:solidFill>
                <a:latin typeface="Century Gothic"/>
                <a:ea typeface="Century Gothic"/>
                <a:cs typeface="Century Gothic"/>
                <a:sym typeface="Century Gothic"/>
              </a:rPr>
              <a:t>evelopment, because everything </a:t>
            </a:r>
            <a:r>
              <a:rPr lang="en-US"/>
              <a:t>“just </a:t>
            </a:r>
            <a:r>
              <a:rPr lang="en-US" sz="1650" b="0" i="0" u="none" strike="noStrike" cap="none">
                <a:solidFill>
                  <a:schemeClr val="lt1"/>
                </a:solidFill>
                <a:latin typeface="Century Gothic"/>
                <a:ea typeface="Century Gothic"/>
                <a:cs typeface="Century Gothic"/>
                <a:sym typeface="Century Gothic"/>
              </a:rPr>
              <a:t>works</a:t>
            </a:r>
            <a:r>
              <a:rPr lang="en-US"/>
              <a:t>”</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Really Bad for Security</a:t>
            </a:r>
          </a:p>
        </p:txBody>
      </p:sp>
      <p:pic>
        <p:nvPicPr>
          <p:cNvPr id="230" name="Shape 230"/>
          <p:cNvPicPr preferRelativeResize="0"/>
          <p:nvPr/>
        </p:nvPicPr>
        <p:blipFill>
          <a:blip r:embed="rId3">
            <a:alphaModFix/>
          </a:blip>
          <a:stretch>
            <a:fillRect/>
          </a:stretch>
        </p:blipFill>
        <p:spPr>
          <a:xfrm>
            <a:off x="4765000" y="1748774"/>
            <a:ext cx="4226599" cy="19894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ctrTitle"/>
          </p:nvPr>
        </p:nvSpPr>
        <p:spPr>
          <a:xfrm>
            <a:off x="1784403" y="2418326"/>
            <a:ext cx="6327300" cy="1293299"/>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Foothold in the Cloud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FOOTHOLD IN THE CLOUD</a:t>
            </a:r>
          </a:p>
        </p:txBody>
      </p:sp>
      <p:sp>
        <p:nvSpPr>
          <p:cNvPr id="242" name="Shape 24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12</a:t>
            </a:fld>
            <a:endParaRPr lang="en-US" sz="788" b="0" i="0" u="none" strike="noStrike" cap="none">
              <a:solidFill>
                <a:schemeClr val="lt1"/>
              </a:solidFill>
              <a:latin typeface="Century Gothic"/>
              <a:ea typeface="Century Gothic"/>
              <a:cs typeface="Century Gothic"/>
              <a:sym typeface="Century Gothic"/>
            </a:endParaRPr>
          </a:p>
        </p:txBody>
      </p:sp>
      <p:sp>
        <p:nvSpPr>
          <p:cNvPr id="243" name="Shape 243"/>
          <p:cNvSpPr txBox="1">
            <a:spLocks noGrp="1"/>
          </p:cNvSpPr>
          <p:nvPr>
            <p:ph type="body" idx="1"/>
          </p:nvPr>
        </p:nvSpPr>
        <p:spPr>
          <a:xfrm>
            <a:off x="514350" y="1645925"/>
            <a:ext cx="3507300" cy="3018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1650" b="0" i="0" u="none" strike="noStrike" cap="none">
                <a:solidFill>
                  <a:schemeClr val="lt1"/>
                </a:solidFill>
                <a:latin typeface="Century Gothic"/>
                <a:ea typeface="Century Gothic"/>
                <a:cs typeface="Century Gothic"/>
                <a:sym typeface="Century Gothic"/>
              </a:rPr>
              <a:t>Weak authentication - SSH</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SSH Server on the Internet</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Accepts passwords</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Weak/guessable passwords</a:t>
            </a:r>
          </a:p>
        </p:txBody>
      </p:sp>
      <p:pic>
        <p:nvPicPr>
          <p:cNvPr id="244" name="Shape 244"/>
          <p:cNvPicPr preferRelativeResize="0"/>
          <p:nvPr/>
        </p:nvPicPr>
        <p:blipFill rotWithShape="1">
          <a:blip r:embed="rId3">
            <a:alphaModFix/>
          </a:blip>
          <a:srcRect l="773"/>
          <a:stretch/>
        </p:blipFill>
        <p:spPr>
          <a:xfrm>
            <a:off x="4069975" y="1852100"/>
            <a:ext cx="5824701" cy="24560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SSH Demo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FOOTHOLD IN THE CLOUD</a:t>
            </a:r>
          </a:p>
        </p:txBody>
      </p:sp>
      <p:sp>
        <p:nvSpPr>
          <p:cNvPr id="256" name="Shape 256"/>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14</a:t>
            </a:fld>
            <a:endParaRPr lang="en-US" sz="788" b="0" i="0" u="none" strike="noStrike" cap="none">
              <a:solidFill>
                <a:schemeClr val="lt1"/>
              </a:solidFill>
              <a:latin typeface="Century Gothic"/>
              <a:ea typeface="Century Gothic"/>
              <a:cs typeface="Century Gothic"/>
              <a:sym typeface="Century Gothic"/>
            </a:endParaRPr>
          </a:p>
        </p:txBody>
      </p:sp>
      <p:sp>
        <p:nvSpPr>
          <p:cNvPr id="257" name="Shape 257"/>
          <p:cNvSpPr txBox="1">
            <a:spLocks noGrp="1"/>
          </p:cNvSpPr>
          <p:nvPr>
            <p:ph type="body" idx="1"/>
          </p:nvPr>
        </p:nvSpPr>
        <p:spPr>
          <a:xfrm>
            <a:off x="514350" y="1645925"/>
            <a:ext cx="4028400" cy="3018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1650" b="0" i="0" u="none" strike="noStrike" cap="none">
                <a:solidFill>
                  <a:schemeClr val="lt1"/>
                </a:solidFill>
                <a:latin typeface="Century Gothic"/>
                <a:ea typeface="Century Gothic"/>
                <a:cs typeface="Century Gothic"/>
                <a:sym typeface="Century Gothic"/>
              </a:rPr>
              <a:t>Insecure configurations - Jenkins</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Jenkins console on Internet</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Default installation with no auth/weak auth</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Console allows command execution</a:t>
            </a:r>
          </a:p>
        </p:txBody>
      </p:sp>
      <p:pic>
        <p:nvPicPr>
          <p:cNvPr id="258" name="Shape 258"/>
          <p:cNvPicPr preferRelativeResize="0"/>
          <p:nvPr/>
        </p:nvPicPr>
        <p:blipFill rotWithShape="1">
          <a:blip r:embed="rId3">
            <a:alphaModFix/>
          </a:blip>
          <a:srcRect/>
          <a:stretch/>
        </p:blipFill>
        <p:spPr>
          <a:xfrm>
            <a:off x="4173550" y="1720945"/>
            <a:ext cx="5999825" cy="26148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1784403" y="2418326"/>
            <a:ext cx="6327300" cy="1293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Jenkins Demo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FOOTHOLD IN THE CLOUD</a:t>
            </a:r>
          </a:p>
        </p:txBody>
      </p:sp>
      <p:sp>
        <p:nvSpPr>
          <p:cNvPr id="270" name="Shape 270"/>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16</a:t>
            </a:fld>
            <a:endParaRPr lang="en-US" sz="788" b="0" i="0" u="none" strike="noStrike" cap="none">
              <a:solidFill>
                <a:schemeClr val="lt1"/>
              </a:solidFill>
              <a:latin typeface="Century Gothic"/>
              <a:ea typeface="Century Gothic"/>
              <a:cs typeface="Century Gothic"/>
              <a:sym typeface="Century Gothic"/>
            </a:endParaRPr>
          </a:p>
        </p:txBody>
      </p:sp>
      <p:sp>
        <p:nvSpPr>
          <p:cNvPr id="271" name="Shape 271"/>
          <p:cNvSpPr txBox="1">
            <a:spLocks noGrp="1"/>
          </p:cNvSpPr>
          <p:nvPr>
            <p:ph type="body" idx="1"/>
          </p:nvPr>
        </p:nvSpPr>
        <p:spPr>
          <a:xfrm>
            <a:off x="514350" y="1645925"/>
            <a:ext cx="3828300" cy="3018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1650" b="0" i="0" u="none" strike="noStrike" cap="none">
                <a:solidFill>
                  <a:schemeClr val="lt1"/>
                </a:solidFill>
                <a:latin typeface="Century Gothic"/>
                <a:ea typeface="Century Gothic"/>
                <a:cs typeface="Century Gothic"/>
                <a:sym typeface="Century Gothic"/>
              </a:rPr>
              <a:t>Misconfiguration - Squid Proxy</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Default/insecure configuration</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Accepts ingress traffic from Internet</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Can be used to proxy for internal resources</a:t>
            </a:r>
          </a:p>
        </p:txBody>
      </p:sp>
      <p:pic>
        <p:nvPicPr>
          <p:cNvPr id="272" name="Shape 272"/>
          <p:cNvPicPr preferRelativeResize="0"/>
          <p:nvPr/>
        </p:nvPicPr>
        <p:blipFill rotWithShape="1">
          <a:blip r:embed="rId3">
            <a:alphaModFix/>
          </a:blip>
          <a:srcRect/>
          <a:stretch/>
        </p:blipFill>
        <p:spPr>
          <a:xfrm>
            <a:off x="4342652" y="1568100"/>
            <a:ext cx="6333000" cy="28032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784403" y="2418326"/>
            <a:ext cx="6327300" cy="1293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Proxy Demo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FOOTHOLD IN THE CLOUD</a:t>
            </a:r>
          </a:p>
        </p:txBody>
      </p:sp>
      <p:sp>
        <p:nvSpPr>
          <p:cNvPr id="284" name="Shape 284"/>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18</a:t>
            </a:fld>
            <a:endParaRPr lang="en-US" sz="788" b="0" i="0" u="none" strike="noStrike" cap="none">
              <a:solidFill>
                <a:schemeClr val="lt1"/>
              </a:solidFill>
              <a:latin typeface="Century Gothic"/>
              <a:ea typeface="Century Gothic"/>
              <a:cs typeface="Century Gothic"/>
              <a:sym typeface="Century Gothic"/>
            </a:endParaRPr>
          </a:p>
        </p:txBody>
      </p:sp>
      <p:sp>
        <p:nvSpPr>
          <p:cNvPr id="285" name="Shape 285"/>
          <p:cNvSpPr txBox="1">
            <a:spLocks noGrp="1"/>
          </p:cNvSpPr>
          <p:nvPr>
            <p:ph type="body" idx="1"/>
          </p:nvPr>
        </p:nvSpPr>
        <p:spPr>
          <a:xfrm>
            <a:off x="514350" y="1645925"/>
            <a:ext cx="4028400" cy="30180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US" sz="1650" b="0" i="0" u="none" strike="noStrike" cap="none">
                <a:solidFill>
                  <a:schemeClr val="lt1"/>
                </a:solidFill>
                <a:latin typeface="Century Gothic"/>
                <a:ea typeface="Century Gothic"/>
                <a:cs typeface="Century Gothic"/>
                <a:sym typeface="Century Gothic"/>
              </a:rPr>
              <a:t>Application vulnerabilities - XXE</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XML Entity Injection</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Misconfigured XML Parser</a:t>
            </a:r>
          </a:p>
          <a:p>
            <a:pPr marL="457200" marR="0" lvl="0" indent="-22860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XML parser allows input that references system or network resources</a:t>
            </a:r>
          </a:p>
        </p:txBody>
      </p:sp>
      <p:pic>
        <p:nvPicPr>
          <p:cNvPr id="286" name="Shape 286"/>
          <p:cNvPicPr preferRelativeResize="0"/>
          <p:nvPr/>
        </p:nvPicPr>
        <p:blipFill rotWithShape="1">
          <a:blip r:embed="rId3">
            <a:alphaModFix/>
          </a:blip>
          <a:srcRect/>
          <a:stretch/>
        </p:blipFill>
        <p:spPr>
          <a:xfrm>
            <a:off x="4231325" y="1578125"/>
            <a:ext cx="7303200" cy="30858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1784403" y="2418326"/>
            <a:ext cx="6327300" cy="1293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XXE Demo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CUMULUS</a:t>
            </a:r>
          </a:p>
        </p:txBody>
      </p:sp>
      <p:sp>
        <p:nvSpPr>
          <p:cNvPr id="168" name="Shape 168"/>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2</a:t>
            </a:fld>
            <a:endParaRPr lang="en-US" sz="788" b="0" i="0" u="none" strike="noStrike" cap="none">
              <a:solidFill>
                <a:schemeClr val="lt1"/>
              </a:solidFill>
              <a:latin typeface="Century Gothic"/>
              <a:ea typeface="Century Gothic"/>
              <a:cs typeface="Century Gothic"/>
              <a:sym typeface="Century Gothic"/>
            </a:endParaRPr>
          </a:p>
        </p:txBody>
      </p:sp>
      <p:sp>
        <p:nvSpPr>
          <p:cNvPr id="169" name="Shape 169"/>
          <p:cNvSpPr txBox="1">
            <a:spLocks noGrp="1"/>
          </p:cNvSpPr>
          <p:nvPr>
            <p:ph type="body" idx="1"/>
          </p:nvPr>
        </p:nvSpPr>
        <p:spPr>
          <a:xfrm>
            <a:off x="489675" y="1062744"/>
            <a:ext cx="8115300" cy="3018000"/>
          </a:xfrm>
          <a:prstGeom prst="rect">
            <a:avLst/>
          </a:prstGeom>
          <a:noFill/>
          <a:ln>
            <a:noFill/>
          </a:ln>
        </p:spPr>
        <p:txBody>
          <a:bodyPr wrap="square" lIns="91425" tIns="45700" rIns="91425" bIns="45700" anchor="t" anchorCtr="0">
            <a:noAutofit/>
          </a:bodyPr>
          <a:lstStyle/>
          <a:p>
            <a:pPr marL="457200" marR="0" lvl="0" indent="-333375" algn="l" rtl="0">
              <a:lnSpc>
                <a:spcPct val="85000"/>
              </a:lnSpc>
              <a:spcBef>
                <a:spcPts val="0"/>
              </a:spcBef>
              <a:spcAft>
                <a:spcPts val="0"/>
              </a:spcAft>
              <a:buClr>
                <a:schemeClr val="lt1"/>
              </a:buClr>
              <a:buSzPct val="97058"/>
              <a:buFont typeface="Century Gothic"/>
            </a:pPr>
            <a:r>
              <a:rPr lang="en-US" sz="1650" b="0" i="0" u="none" strike="noStrike" cap="none">
                <a:solidFill>
                  <a:schemeClr val="lt1"/>
                </a:solidFill>
                <a:latin typeface="Century Gothic"/>
                <a:ea typeface="Century Gothic"/>
                <a:cs typeface="Century Gothic"/>
                <a:sym typeface="Century Gothic"/>
              </a:rPr>
              <a:t>Into the Cloud (background)</a:t>
            </a:r>
          </a:p>
          <a:p>
            <a:pPr marL="457200" marR="0" lvl="0" indent="-333375" algn="l" rtl="0">
              <a:lnSpc>
                <a:spcPct val="85000"/>
              </a:lnSpc>
              <a:spcBef>
                <a:spcPts val="750"/>
              </a:spcBef>
              <a:spcAft>
                <a:spcPts val="0"/>
              </a:spcAft>
              <a:buClr>
                <a:schemeClr val="lt1"/>
              </a:buClr>
              <a:buSzPct val="97058"/>
              <a:buFont typeface="Century Gothic"/>
            </a:pPr>
            <a:r>
              <a:rPr lang="en-US" sz="1650" b="0" i="0" u="none" strike="noStrike" cap="none">
                <a:solidFill>
                  <a:schemeClr val="lt1"/>
                </a:solidFill>
                <a:latin typeface="Century Gothic"/>
                <a:ea typeface="Century Gothic"/>
                <a:cs typeface="Century Gothic"/>
                <a:sym typeface="Century Gothic"/>
              </a:rPr>
              <a:t>Techniques for getting a foothold in the Cloud</a:t>
            </a:r>
          </a:p>
          <a:p>
            <a:pPr marL="457200" marR="0" lvl="0" indent="-228600" algn="l" rtl="0">
              <a:lnSpc>
                <a:spcPct val="85000"/>
              </a:lnSpc>
              <a:spcBef>
                <a:spcPts val="750"/>
              </a:spcBef>
              <a:spcAft>
                <a:spcPts val="0"/>
              </a:spcAft>
            </a:pPr>
            <a:r>
              <a:rPr lang="en-US"/>
              <a:t>Cumulus</a:t>
            </a:r>
          </a:p>
          <a:p>
            <a:pPr marL="914400" marR="0" lvl="1" indent="-323850" algn="l" rtl="0">
              <a:lnSpc>
                <a:spcPct val="85000"/>
              </a:lnSpc>
              <a:spcBef>
                <a:spcPts val="375"/>
              </a:spcBef>
              <a:spcAft>
                <a:spcPts val="0"/>
              </a:spcAft>
              <a:buClr>
                <a:schemeClr val="lt1"/>
              </a:buClr>
              <a:buSzPct val="100000"/>
              <a:buFont typeface="Century Gothic"/>
            </a:pPr>
            <a:r>
              <a:rPr lang="en-US" sz="1500" b="0" i="0" u="none" strike="noStrike" cap="none">
                <a:solidFill>
                  <a:schemeClr val="lt1"/>
                </a:solidFill>
                <a:latin typeface="Century Gothic"/>
                <a:ea typeface="Century Gothic"/>
                <a:cs typeface="Century Gothic"/>
                <a:sym typeface="Century Gothic"/>
              </a:rPr>
              <a:t>Creating IAM users</a:t>
            </a:r>
          </a:p>
          <a:p>
            <a:pPr marL="914400" marR="0" lvl="1" indent="-323850" algn="l" rtl="0">
              <a:lnSpc>
                <a:spcPct val="85000"/>
              </a:lnSpc>
              <a:spcBef>
                <a:spcPts val="375"/>
              </a:spcBef>
              <a:spcAft>
                <a:spcPts val="0"/>
              </a:spcAft>
              <a:buClr>
                <a:schemeClr val="lt1"/>
              </a:buClr>
              <a:buSzPct val="100000"/>
              <a:buFont typeface="Century Gothic"/>
            </a:pPr>
            <a:r>
              <a:rPr lang="en-US" sz="1500" b="0" i="0" u="none" strike="noStrike" cap="none">
                <a:solidFill>
                  <a:schemeClr val="lt1"/>
                </a:solidFill>
                <a:latin typeface="Century Gothic"/>
                <a:ea typeface="Century Gothic"/>
                <a:cs typeface="Century Gothic"/>
                <a:sym typeface="Century Gothic"/>
              </a:rPr>
              <a:t>Launching workloads</a:t>
            </a:r>
          </a:p>
          <a:p>
            <a:pPr marL="914400" marR="0" lvl="1" indent="-323850" algn="l" rtl="0">
              <a:lnSpc>
                <a:spcPct val="85000"/>
              </a:lnSpc>
              <a:spcBef>
                <a:spcPts val="375"/>
              </a:spcBef>
              <a:spcAft>
                <a:spcPts val="0"/>
              </a:spcAft>
              <a:buClr>
                <a:schemeClr val="lt1"/>
              </a:buClr>
              <a:buSzPct val="100000"/>
              <a:buFont typeface="Century Gothic"/>
            </a:pPr>
            <a:r>
              <a:rPr lang="en-US" sz="1500" b="0" i="0" u="none" strike="noStrike" cap="none">
                <a:solidFill>
                  <a:schemeClr val="lt1"/>
                </a:solidFill>
                <a:latin typeface="Century Gothic"/>
                <a:ea typeface="Century Gothic"/>
                <a:cs typeface="Century Gothic"/>
                <a:sym typeface="Century Gothic"/>
              </a:rPr>
              <a:t>Locking users out</a:t>
            </a:r>
          </a:p>
          <a:p>
            <a:pPr marL="457200" marR="0" lvl="0" indent="-333375" algn="l" rtl="0">
              <a:lnSpc>
                <a:spcPct val="85000"/>
              </a:lnSpc>
              <a:spcBef>
                <a:spcPts val="375"/>
              </a:spcBef>
              <a:spcAft>
                <a:spcPts val="0"/>
              </a:spcAft>
              <a:buClr>
                <a:schemeClr val="lt1"/>
              </a:buClr>
              <a:buSzPct val="97058"/>
              <a:buFont typeface="Century Gothic"/>
            </a:pPr>
            <a:r>
              <a:rPr lang="en-US" sz="1650" b="0" i="0" u="none" strike="noStrike" cap="none">
                <a:solidFill>
                  <a:schemeClr val="lt1"/>
                </a:solidFill>
                <a:latin typeface="Century Gothic"/>
                <a:ea typeface="Century Gothic"/>
                <a:cs typeface="Century Gothic"/>
                <a:sym typeface="Century Gothic"/>
              </a:rPr>
              <a:t>Demo</a:t>
            </a:r>
          </a:p>
          <a:p>
            <a:pPr marL="457200" marR="0" lvl="0" indent="-333375" algn="l" rtl="0">
              <a:lnSpc>
                <a:spcPct val="85000"/>
              </a:lnSpc>
              <a:spcBef>
                <a:spcPts val="375"/>
              </a:spcBef>
              <a:spcAft>
                <a:spcPts val="0"/>
              </a:spcAft>
              <a:buClr>
                <a:schemeClr val="lt1"/>
              </a:buClr>
              <a:buSzPct val="97058"/>
              <a:buFont typeface="Century Gothic"/>
            </a:pPr>
            <a:r>
              <a:rPr lang="en-US" sz="1650" b="0" i="0" u="none" strike="noStrike" cap="none">
                <a:solidFill>
                  <a:schemeClr val="lt1"/>
                </a:solidFill>
                <a:latin typeface="Century Gothic"/>
                <a:ea typeface="Century Gothic"/>
                <a:cs typeface="Century Gothic"/>
                <a:sym typeface="Century Gothic"/>
              </a:rPr>
              <a:t>How do we stay safe?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Cumulus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2106400" y="337013"/>
            <a:ext cx="6940800" cy="775800"/>
          </a:xfrm>
          <a:prstGeom prst="rect">
            <a:avLst/>
          </a:prstGeom>
          <a:noFill/>
          <a:ln>
            <a:noFill/>
          </a:ln>
        </p:spPr>
        <p:txBody>
          <a:bodyPr wrap="square" lIns="91425" tIns="91425" rIns="91425" bIns="91425"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But First, what is Metasploit?</a:t>
            </a:r>
          </a:p>
        </p:txBody>
      </p:sp>
      <p:sp>
        <p:nvSpPr>
          <p:cNvPr id="303" name="Shape 303"/>
          <p:cNvSpPr txBox="1">
            <a:spLocks noGrp="1"/>
          </p:cNvSpPr>
          <p:nvPr>
            <p:ph type="sldNum" idx="12"/>
          </p:nvPr>
        </p:nvSpPr>
        <p:spPr>
          <a:xfrm>
            <a:off x="4021655" y="4826532"/>
            <a:ext cx="1051500" cy="2739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
        <p:nvSpPr>
          <p:cNvPr id="304" name="Shape 304"/>
          <p:cNvSpPr txBox="1">
            <a:spLocks noGrp="1"/>
          </p:cNvSpPr>
          <p:nvPr>
            <p:ph type="body" idx="1"/>
          </p:nvPr>
        </p:nvSpPr>
        <p:spPr>
          <a:xfrm>
            <a:off x="471718" y="1859275"/>
            <a:ext cx="3891600" cy="2967300"/>
          </a:xfrm>
          <a:prstGeom prst="rect">
            <a:avLst/>
          </a:prstGeom>
          <a:noFill/>
          <a:ln>
            <a:noFill/>
          </a:ln>
        </p:spPr>
        <p:txBody>
          <a:bodyPr wrap="square" lIns="91425" tIns="91425" rIns="91425" bIns="91425" anchor="t" anchorCtr="0">
            <a:noAutofit/>
          </a:bodyPr>
          <a:lstStyle/>
          <a:p>
            <a:pPr marL="457200" marR="0" lvl="0" indent="-228600" algn="l" rtl="0">
              <a:lnSpc>
                <a:spcPct val="95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Tool used by Security practitioners to test controls</a:t>
            </a:r>
          </a:p>
          <a:p>
            <a:pPr marL="457200" marR="0" lvl="0" indent="-228600" algn="l" rtl="0">
              <a:lnSpc>
                <a:spcPct val="95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Environment for building exploits</a:t>
            </a:r>
          </a:p>
          <a:p>
            <a:pPr marL="457200" marR="0" lvl="0" indent="-228600" algn="l" rtl="0">
              <a:lnSpc>
                <a:spcPct val="95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Used to take advantage of / exploit software flaws</a:t>
            </a:r>
          </a:p>
        </p:txBody>
      </p:sp>
      <p:pic>
        <p:nvPicPr>
          <p:cNvPr id="305" name="Shape 305"/>
          <p:cNvPicPr preferRelativeResize="0"/>
          <p:nvPr/>
        </p:nvPicPr>
        <p:blipFill rotWithShape="1">
          <a:blip r:embed="rId3">
            <a:alphaModFix/>
          </a:blip>
          <a:srcRect/>
          <a:stretch/>
        </p:blipFill>
        <p:spPr>
          <a:xfrm>
            <a:off x="4573100" y="1112830"/>
            <a:ext cx="5064300" cy="3881400"/>
          </a:xfrm>
          <a:prstGeom prst="rect">
            <a:avLst/>
          </a:prstGeom>
          <a:noFill/>
          <a:ln>
            <a:noFill/>
          </a:ln>
        </p:spPr>
      </p:pic>
      <p:pic>
        <p:nvPicPr>
          <p:cNvPr id="306" name="Shape 306"/>
          <p:cNvPicPr preferRelativeResize="0"/>
          <p:nvPr/>
        </p:nvPicPr>
        <p:blipFill rotWithShape="1">
          <a:blip r:embed="rId4">
            <a:alphaModFix/>
          </a:blip>
          <a:srcRect/>
          <a:stretch/>
        </p:blipFill>
        <p:spPr>
          <a:xfrm>
            <a:off x="7401124" y="1794574"/>
            <a:ext cx="1488299" cy="14882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CREATE IAM USER MODULE</a:t>
            </a:r>
          </a:p>
        </p:txBody>
      </p:sp>
      <p:sp>
        <p:nvSpPr>
          <p:cNvPr id="313" name="Shape 313"/>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22</a:t>
            </a:fld>
            <a:endParaRPr lang="en-US" sz="788" b="0" i="0" u="none" strike="noStrike" cap="none">
              <a:solidFill>
                <a:schemeClr val="lt1"/>
              </a:solidFill>
              <a:latin typeface="Century Gothic"/>
              <a:ea typeface="Century Gothic"/>
              <a:cs typeface="Century Gothic"/>
              <a:sym typeface="Century Gothic"/>
            </a:endParaRPr>
          </a:p>
        </p:txBody>
      </p:sp>
      <p:sp>
        <p:nvSpPr>
          <p:cNvPr id="314" name="Shape 314"/>
          <p:cNvSpPr txBox="1">
            <a:spLocks noGrp="1"/>
          </p:cNvSpPr>
          <p:nvPr>
            <p:ph type="body" idx="1"/>
          </p:nvPr>
        </p:nvSpPr>
        <p:spPr>
          <a:xfrm>
            <a:off x="471712" y="1585620"/>
            <a:ext cx="3714207" cy="337783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Allows for the creation of a user with Admin Privileges to the AWS account</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Needs access to AWS Access Keys or Instance Role with:</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iam:CreateUser</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iam:CreateGroup</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iam:PutGroupPolicy</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iam:AddUserToGroup</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iam:CreateAccessKey</a:t>
            </a:r>
          </a:p>
          <a:p>
            <a:pPr marL="514350" marR="0" lvl="1" indent="-171450" algn="l" rtl="0">
              <a:lnSpc>
                <a:spcPct val="90000"/>
              </a:lnSpc>
              <a:spcBef>
                <a:spcPts val="375"/>
              </a:spcBef>
              <a:spcAft>
                <a:spcPts val="0"/>
              </a:spcAft>
              <a:buClr>
                <a:schemeClr val="lt1"/>
              </a:buClr>
              <a:buSzPct val="25000"/>
              <a:buFont typeface="Arial"/>
              <a:buNone/>
            </a:pPr>
            <a:endParaRPr sz="1500" b="0" i="0" u="none" strike="noStrike" cap="none">
              <a:solidFill>
                <a:schemeClr val="lt1"/>
              </a:solidFill>
              <a:latin typeface="Century Gothic"/>
              <a:ea typeface="Century Gothic"/>
              <a:cs typeface="Century Gothic"/>
              <a:sym typeface="Century Gothic"/>
            </a:endParaRPr>
          </a:p>
        </p:txBody>
      </p:sp>
      <p:pic>
        <p:nvPicPr>
          <p:cNvPr id="315" name="Shape 315"/>
          <p:cNvPicPr preferRelativeResize="0"/>
          <p:nvPr/>
        </p:nvPicPr>
        <p:blipFill rotWithShape="1">
          <a:blip r:embed="rId3">
            <a:alphaModFix/>
          </a:blip>
          <a:srcRect/>
          <a:stretch/>
        </p:blipFill>
        <p:spPr>
          <a:xfrm>
            <a:off x="4330457" y="1225274"/>
            <a:ext cx="5836601" cy="391822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LAUNCH INSTANCES MODULE</a:t>
            </a:r>
          </a:p>
        </p:txBody>
      </p:sp>
      <p:sp>
        <p:nvSpPr>
          <p:cNvPr id="322" name="Shape 32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23</a:t>
            </a:fld>
            <a:endParaRPr lang="en-US" sz="788" b="0" i="0" u="none" strike="noStrike" cap="none">
              <a:solidFill>
                <a:schemeClr val="lt1"/>
              </a:solidFill>
              <a:latin typeface="Century Gothic"/>
              <a:ea typeface="Century Gothic"/>
              <a:cs typeface="Century Gothic"/>
              <a:sym typeface="Century Gothic"/>
            </a:endParaRPr>
          </a:p>
        </p:txBody>
      </p:sp>
      <p:sp>
        <p:nvSpPr>
          <p:cNvPr id="323" name="Shape 323"/>
          <p:cNvSpPr txBox="1">
            <a:spLocks noGrp="1"/>
          </p:cNvSpPr>
          <p:nvPr>
            <p:ph type="body" idx="1"/>
          </p:nvPr>
        </p:nvSpPr>
        <p:spPr>
          <a:xfrm>
            <a:off x="471712" y="1859280"/>
            <a:ext cx="3311782" cy="296725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Auto detects configuration for launching EC2 instances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Can launch one or multiple instances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Can execute setup scripts</a:t>
            </a:r>
          </a:p>
        </p:txBody>
      </p:sp>
      <p:pic>
        <p:nvPicPr>
          <p:cNvPr id="324" name="Shape 324"/>
          <p:cNvPicPr preferRelativeResize="0"/>
          <p:nvPr/>
        </p:nvPicPr>
        <p:blipFill rotWithShape="1">
          <a:blip r:embed="rId3">
            <a:alphaModFix/>
          </a:blip>
          <a:srcRect/>
          <a:stretch/>
        </p:blipFill>
        <p:spPr>
          <a:xfrm>
            <a:off x="4247764" y="1479083"/>
            <a:ext cx="6289981" cy="362129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LOCKOUT USERS MODULE</a:t>
            </a:r>
          </a:p>
        </p:txBody>
      </p:sp>
      <p:sp>
        <p:nvSpPr>
          <p:cNvPr id="331" name="Shape 331"/>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24</a:t>
            </a:fld>
            <a:endParaRPr lang="en-US" sz="788" b="0" i="0" u="none" strike="noStrike" cap="none">
              <a:solidFill>
                <a:schemeClr val="lt1"/>
              </a:solidFill>
              <a:latin typeface="Century Gothic"/>
              <a:ea typeface="Century Gothic"/>
              <a:cs typeface="Century Gothic"/>
              <a:sym typeface="Century Gothic"/>
            </a:endParaRPr>
          </a:p>
        </p:txBody>
      </p:sp>
      <p:sp>
        <p:nvSpPr>
          <p:cNvPr id="332" name="Shape 332"/>
          <p:cNvSpPr txBox="1">
            <a:spLocks noGrp="1"/>
          </p:cNvSpPr>
          <p:nvPr>
            <p:ph type="body" idx="1"/>
          </p:nvPr>
        </p:nvSpPr>
        <p:spPr>
          <a:xfrm>
            <a:off x="471712" y="1859280"/>
            <a:ext cx="3937727" cy="296725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Requires an IAM admin role (created by previous module)</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Enumerates all users and access keys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Accepts a user to keep</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Locks out all other accounts </a:t>
            </a:r>
          </a:p>
        </p:txBody>
      </p:sp>
      <p:pic>
        <p:nvPicPr>
          <p:cNvPr id="333" name="Shape 333"/>
          <p:cNvPicPr preferRelativeResize="0"/>
          <p:nvPr/>
        </p:nvPicPr>
        <p:blipFill rotWithShape="1">
          <a:blip r:embed="rId3">
            <a:alphaModFix/>
          </a:blip>
          <a:srcRect/>
          <a:stretch/>
        </p:blipFill>
        <p:spPr>
          <a:xfrm>
            <a:off x="4245407" y="1267175"/>
            <a:ext cx="6848740" cy="415146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DISCLAIMER</a:t>
            </a:r>
          </a:p>
        </p:txBody>
      </p:sp>
      <p:sp>
        <p:nvSpPr>
          <p:cNvPr id="340" name="Shape 340"/>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25</a:t>
            </a:fld>
            <a:endParaRPr lang="en-US" sz="788" b="0" i="0" u="none" strike="noStrike" cap="none">
              <a:solidFill>
                <a:schemeClr val="lt1"/>
              </a:solidFill>
              <a:latin typeface="Century Gothic"/>
              <a:ea typeface="Century Gothic"/>
              <a:cs typeface="Century Gothic"/>
              <a:sym typeface="Century Gothic"/>
            </a:endParaRPr>
          </a:p>
        </p:txBody>
      </p:sp>
      <p:sp>
        <p:nvSpPr>
          <p:cNvPr id="341" name="Shape 341"/>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5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This is not an Amazon Web Services issue</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This is a DevOps education issue</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It is the user’s responsibility to understand the technology being used</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With power user privileges comes great responsibilities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Demo</a:t>
            </a:r>
            <a:br>
              <a:rPr lang="en-US" sz="3600" b="1" i="0" u="none" strike="noStrike" cap="none">
                <a:solidFill>
                  <a:schemeClr val="lt1"/>
                </a:solidFill>
                <a:latin typeface="Calibri"/>
                <a:ea typeface="Calibri"/>
                <a:cs typeface="Calibri"/>
                <a:sym typeface="Calibri"/>
              </a:rPr>
            </a:br>
            <a:r>
              <a:rPr lang="en-US" sz="3600" b="1" i="0" u="none" strike="noStrike" cap="none">
                <a:solidFill>
                  <a:schemeClr val="lt1"/>
                </a:solidFill>
                <a:latin typeface="Calibri"/>
                <a:ea typeface="Calibri"/>
                <a:cs typeface="Calibri"/>
                <a:sym typeface="Calibri"/>
              </a:rPr>
              <a:t>Putting it all Together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Shape 351"/>
          <p:cNvSpPr/>
          <p:nvPr/>
        </p:nvSpPr>
        <p:spPr>
          <a:xfrm>
            <a:off x="2533511" y="2524263"/>
            <a:ext cx="3841800" cy="1740600"/>
          </a:xfrm>
          <a:prstGeom prst="roundRect">
            <a:avLst>
              <a:gd name="adj" fmla="val 9818"/>
            </a:avLst>
          </a:prstGeom>
          <a:noFill/>
          <a:ln w="9525" cap="flat" cmpd="sng">
            <a:solidFill>
              <a:srgbClr val="980000"/>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00" b="1" i="0" u="none" strike="noStrike" cap="none">
              <a:solidFill>
                <a:srgbClr val="980000"/>
              </a:solidFill>
              <a:latin typeface="Arial"/>
              <a:ea typeface="Arial"/>
              <a:cs typeface="Arial"/>
              <a:sym typeface="Arial"/>
            </a:endParaRPr>
          </a:p>
        </p:txBody>
      </p:sp>
      <p:sp>
        <p:nvSpPr>
          <p:cNvPr id="352" name="Shape 35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entury Gothic"/>
              <a:buNone/>
            </a:pPr>
            <a:fld id="{00000000-1234-1234-1234-123412341234}" type="slidenum">
              <a:rPr lang="en-US" sz="788" b="0" i="0" u="none" strike="noStrike" cap="none">
                <a:solidFill>
                  <a:schemeClr val="dk1"/>
                </a:solidFill>
                <a:latin typeface="Century Gothic"/>
                <a:ea typeface="Century Gothic"/>
                <a:cs typeface="Century Gothic"/>
                <a:sym typeface="Century Gothic"/>
              </a:rPr>
              <a:t>27</a:t>
            </a:fld>
            <a:endParaRPr lang="en-US" sz="788" b="0" i="0" u="none" strike="noStrike" cap="none">
              <a:solidFill>
                <a:schemeClr val="dk1"/>
              </a:solidFill>
              <a:latin typeface="Century Gothic"/>
              <a:ea typeface="Century Gothic"/>
              <a:cs typeface="Century Gothic"/>
              <a:sym typeface="Century Gothic"/>
            </a:endParaRPr>
          </a:p>
        </p:txBody>
      </p:sp>
      <p:pic>
        <p:nvPicPr>
          <p:cNvPr id="353" name="Shape 353"/>
          <p:cNvPicPr preferRelativeResize="0"/>
          <p:nvPr/>
        </p:nvPicPr>
        <p:blipFill rotWithShape="1">
          <a:blip r:embed="rId3">
            <a:alphaModFix/>
          </a:blip>
          <a:srcRect/>
          <a:stretch/>
        </p:blipFill>
        <p:spPr>
          <a:xfrm>
            <a:off x="4094853" y="700450"/>
            <a:ext cx="813900" cy="764100"/>
          </a:xfrm>
          <a:prstGeom prst="rect">
            <a:avLst/>
          </a:prstGeom>
          <a:noFill/>
          <a:ln>
            <a:noFill/>
          </a:ln>
        </p:spPr>
      </p:pic>
      <p:pic>
        <p:nvPicPr>
          <p:cNvPr id="354" name="Shape 354"/>
          <p:cNvPicPr preferRelativeResize="0"/>
          <p:nvPr/>
        </p:nvPicPr>
        <p:blipFill rotWithShape="1">
          <a:blip r:embed="rId4">
            <a:alphaModFix/>
          </a:blip>
          <a:srcRect/>
          <a:stretch/>
        </p:blipFill>
        <p:spPr>
          <a:xfrm>
            <a:off x="6963019" y="818760"/>
            <a:ext cx="836100" cy="545700"/>
          </a:xfrm>
          <a:prstGeom prst="rect">
            <a:avLst/>
          </a:prstGeom>
          <a:noFill/>
          <a:ln>
            <a:noFill/>
          </a:ln>
        </p:spPr>
      </p:pic>
      <p:sp>
        <p:nvSpPr>
          <p:cNvPr id="355" name="Shape 355"/>
          <p:cNvSpPr txBox="1"/>
          <p:nvPr/>
        </p:nvSpPr>
        <p:spPr>
          <a:xfrm>
            <a:off x="7088307" y="1384800"/>
            <a:ext cx="585300" cy="181500"/>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AWS API</a:t>
            </a:r>
          </a:p>
        </p:txBody>
      </p:sp>
      <p:cxnSp>
        <p:nvCxnSpPr>
          <p:cNvPr id="356" name="Shape 356"/>
          <p:cNvCxnSpPr>
            <a:stCxn id="353" idx="3"/>
            <a:endCxn id="354" idx="1"/>
          </p:cNvCxnSpPr>
          <p:nvPr/>
        </p:nvCxnSpPr>
        <p:spPr>
          <a:xfrm>
            <a:off x="4908753" y="1082500"/>
            <a:ext cx="2054400" cy="9000"/>
          </a:xfrm>
          <a:prstGeom prst="straightConnector1">
            <a:avLst/>
          </a:prstGeom>
          <a:noFill/>
          <a:ln w="28575" cap="flat" cmpd="sng">
            <a:solidFill>
              <a:srgbClr val="FF0000"/>
            </a:solidFill>
            <a:prstDash val="solid"/>
            <a:round/>
            <a:headEnd type="none" w="med" len="med"/>
            <a:tailEnd type="triangle" w="lg" len="lg"/>
          </a:ln>
        </p:spPr>
      </p:cxnSp>
      <p:sp>
        <p:nvSpPr>
          <p:cNvPr id="357" name="Shape 357"/>
          <p:cNvSpPr/>
          <p:nvPr/>
        </p:nvSpPr>
        <p:spPr>
          <a:xfrm>
            <a:off x="5624367" y="3343910"/>
            <a:ext cx="469200" cy="449700"/>
          </a:xfrm>
          <a:prstGeom prst="roundRect">
            <a:avLst>
              <a:gd name="adj" fmla="val 16667"/>
            </a:avLst>
          </a:prstGeom>
          <a:solidFill>
            <a:srgbClr val="FF0000"/>
          </a:solidFill>
          <a:ln w="12700" cap="flat" cmpd="sng">
            <a:solidFill>
              <a:srgbClr val="FF0000"/>
            </a:solidFill>
            <a:prstDash val="solid"/>
            <a:round/>
            <a:headEnd type="none" w="med" len="med"/>
            <a:tailEnd type="none" w="med" len="med"/>
          </a:ln>
          <a:effectLst>
            <a:outerShdw dist="50800" dir="5400000" algn="ctr" rotWithShape="0">
              <a:srgbClr val="C00000"/>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000" b="1" i="0" u="none" strike="noStrike" cap="none">
              <a:solidFill>
                <a:schemeClr val="dk1"/>
              </a:solidFill>
              <a:latin typeface="Century Gothic"/>
              <a:ea typeface="Century Gothic"/>
              <a:cs typeface="Century Gothic"/>
              <a:sym typeface="Century Gothic"/>
            </a:endParaRPr>
          </a:p>
        </p:txBody>
      </p:sp>
      <p:sp>
        <p:nvSpPr>
          <p:cNvPr id="358" name="Shape 358"/>
          <p:cNvSpPr txBox="1"/>
          <p:nvPr/>
        </p:nvSpPr>
        <p:spPr>
          <a:xfrm>
            <a:off x="4793400" y="3884619"/>
            <a:ext cx="723900" cy="200100"/>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Jenkins</a:t>
            </a:r>
          </a:p>
        </p:txBody>
      </p:sp>
      <p:grpSp>
        <p:nvGrpSpPr>
          <p:cNvPr id="359" name="Shape 359"/>
          <p:cNvGrpSpPr/>
          <p:nvPr/>
        </p:nvGrpSpPr>
        <p:grpSpPr>
          <a:xfrm>
            <a:off x="4964810" y="3319291"/>
            <a:ext cx="433568" cy="498854"/>
            <a:chOff x="5300960" y="3699153"/>
            <a:chExt cx="433568" cy="498854"/>
          </a:xfrm>
        </p:grpSpPr>
        <p:pic>
          <p:nvPicPr>
            <p:cNvPr id="360" name="Shape 360"/>
            <p:cNvPicPr preferRelativeResize="0"/>
            <p:nvPr/>
          </p:nvPicPr>
          <p:blipFill rotWithShape="1">
            <a:blip r:embed="rId5">
              <a:alphaModFix/>
            </a:blip>
            <a:srcRect/>
            <a:stretch/>
          </p:blipFill>
          <p:spPr>
            <a:xfrm>
              <a:off x="5300960" y="3699153"/>
              <a:ext cx="433568" cy="449627"/>
            </a:xfrm>
            <a:prstGeom prst="rect">
              <a:avLst/>
            </a:prstGeom>
            <a:noFill/>
            <a:ln>
              <a:noFill/>
            </a:ln>
          </p:spPr>
        </p:pic>
        <p:pic>
          <p:nvPicPr>
            <p:cNvPr id="361" name="Shape 361"/>
            <p:cNvPicPr preferRelativeResize="0"/>
            <p:nvPr/>
          </p:nvPicPr>
          <p:blipFill rotWithShape="1">
            <a:blip r:embed="rId6">
              <a:alphaModFix/>
            </a:blip>
            <a:srcRect/>
            <a:stretch/>
          </p:blipFill>
          <p:spPr>
            <a:xfrm>
              <a:off x="5329271" y="3700007"/>
              <a:ext cx="360600" cy="498000"/>
            </a:xfrm>
            <a:prstGeom prst="rect">
              <a:avLst/>
            </a:prstGeom>
            <a:noFill/>
            <a:ln>
              <a:noFill/>
            </a:ln>
          </p:spPr>
        </p:pic>
      </p:grpSp>
      <p:cxnSp>
        <p:nvCxnSpPr>
          <p:cNvPr id="362" name="Shape 362"/>
          <p:cNvCxnSpPr>
            <a:stCxn id="363" idx="2"/>
            <a:endCxn id="361" idx="0"/>
          </p:cNvCxnSpPr>
          <p:nvPr/>
        </p:nvCxnSpPr>
        <p:spPr>
          <a:xfrm rot="-5400000" flipH="1">
            <a:off x="4495454" y="2642209"/>
            <a:ext cx="704400" cy="651300"/>
          </a:xfrm>
          <a:prstGeom prst="bentConnector3">
            <a:avLst>
              <a:gd name="adj1" fmla="val 50006"/>
            </a:avLst>
          </a:prstGeom>
          <a:noFill/>
          <a:ln w="28575" cap="flat" cmpd="sng">
            <a:solidFill>
              <a:srgbClr val="FF0000"/>
            </a:solidFill>
            <a:prstDash val="solid"/>
            <a:round/>
            <a:headEnd type="none" w="med" len="med"/>
            <a:tailEnd type="triangle" w="lg" len="lg"/>
          </a:ln>
        </p:spPr>
      </p:cxnSp>
      <p:pic>
        <p:nvPicPr>
          <p:cNvPr id="364" name="Shape 364"/>
          <p:cNvPicPr preferRelativeResize="0"/>
          <p:nvPr/>
        </p:nvPicPr>
        <p:blipFill rotWithShape="1">
          <a:blip r:embed="rId7">
            <a:alphaModFix/>
          </a:blip>
          <a:srcRect/>
          <a:stretch/>
        </p:blipFill>
        <p:spPr>
          <a:xfrm>
            <a:off x="2464161" y="2362458"/>
            <a:ext cx="366900" cy="239700"/>
          </a:xfrm>
          <a:prstGeom prst="rect">
            <a:avLst/>
          </a:prstGeom>
          <a:noFill/>
          <a:ln>
            <a:noFill/>
          </a:ln>
        </p:spPr>
      </p:pic>
      <p:pic>
        <p:nvPicPr>
          <p:cNvPr id="365" name="Shape 365"/>
          <p:cNvPicPr preferRelativeResize="0"/>
          <p:nvPr/>
        </p:nvPicPr>
        <p:blipFill rotWithShape="1">
          <a:blip r:embed="rId8">
            <a:alphaModFix/>
          </a:blip>
          <a:srcRect/>
          <a:stretch/>
        </p:blipFill>
        <p:spPr>
          <a:xfrm>
            <a:off x="4357183" y="2365148"/>
            <a:ext cx="329700" cy="345600"/>
          </a:xfrm>
          <a:prstGeom prst="rect">
            <a:avLst/>
          </a:prstGeom>
          <a:noFill/>
          <a:ln>
            <a:noFill/>
          </a:ln>
        </p:spPr>
      </p:pic>
      <p:grpSp>
        <p:nvGrpSpPr>
          <p:cNvPr id="366" name="Shape 366"/>
          <p:cNvGrpSpPr/>
          <p:nvPr/>
        </p:nvGrpSpPr>
        <p:grpSpPr>
          <a:xfrm>
            <a:off x="4305237" y="3274588"/>
            <a:ext cx="433568" cy="449627"/>
            <a:chOff x="2440708" y="3298241"/>
            <a:chExt cx="433568" cy="449627"/>
          </a:xfrm>
        </p:grpSpPr>
        <p:pic>
          <p:nvPicPr>
            <p:cNvPr id="367" name="Shape 367"/>
            <p:cNvPicPr preferRelativeResize="0"/>
            <p:nvPr/>
          </p:nvPicPr>
          <p:blipFill rotWithShape="1">
            <a:blip r:embed="rId5">
              <a:alphaModFix/>
            </a:blip>
            <a:srcRect/>
            <a:stretch/>
          </p:blipFill>
          <p:spPr>
            <a:xfrm>
              <a:off x="2440708" y="3298241"/>
              <a:ext cx="433568" cy="449627"/>
            </a:xfrm>
            <a:prstGeom prst="rect">
              <a:avLst/>
            </a:prstGeom>
            <a:noFill/>
            <a:ln>
              <a:noFill/>
            </a:ln>
          </p:spPr>
        </p:pic>
        <p:sp>
          <p:nvSpPr>
            <p:cNvPr id="368" name="Shape 368"/>
            <p:cNvSpPr txBox="1"/>
            <p:nvPr/>
          </p:nvSpPr>
          <p:spPr>
            <a:xfrm>
              <a:off x="2468056" y="3478350"/>
              <a:ext cx="371684" cy="180176"/>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Proxy</a:t>
              </a:r>
            </a:p>
          </p:txBody>
        </p:sp>
      </p:grpSp>
      <p:cxnSp>
        <p:nvCxnSpPr>
          <p:cNvPr id="369" name="Shape 369"/>
          <p:cNvCxnSpPr>
            <a:stCxn id="363" idx="3"/>
            <a:endCxn id="357" idx="0"/>
          </p:cNvCxnSpPr>
          <p:nvPr/>
        </p:nvCxnSpPr>
        <p:spPr>
          <a:xfrm>
            <a:off x="4686854" y="2537959"/>
            <a:ext cx="1172100" cy="806100"/>
          </a:xfrm>
          <a:prstGeom prst="bentConnector2">
            <a:avLst/>
          </a:prstGeom>
          <a:noFill/>
          <a:ln w="28575" cap="flat" cmpd="sng">
            <a:solidFill>
              <a:srgbClr val="FF0000"/>
            </a:solidFill>
            <a:prstDash val="solid"/>
            <a:round/>
            <a:headEnd type="none" w="med" len="med"/>
            <a:tailEnd type="triangle" w="lg" len="lg"/>
          </a:ln>
        </p:spPr>
      </p:cxnSp>
      <p:cxnSp>
        <p:nvCxnSpPr>
          <p:cNvPr id="370" name="Shape 370"/>
          <p:cNvCxnSpPr>
            <a:stCxn id="365" idx="0"/>
            <a:endCxn id="353" idx="2"/>
          </p:cNvCxnSpPr>
          <p:nvPr/>
        </p:nvCxnSpPr>
        <p:spPr>
          <a:xfrm rot="10800000">
            <a:off x="4501933" y="1464548"/>
            <a:ext cx="20100" cy="900600"/>
          </a:xfrm>
          <a:prstGeom prst="straightConnector1">
            <a:avLst/>
          </a:prstGeom>
          <a:noFill/>
          <a:ln w="28575" cap="flat" cmpd="sng">
            <a:solidFill>
              <a:srgbClr val="FF0000"/>
            </a:solidFill>
            <a:prstDash val="solid"/>
            <a:round/>
            <a:headEnd type="triangle" w="lg" len="lg"/>
            <a:tailEnd type="triangle" w="lg" len="lg"/>
          </a:ln>
        </p:spPr>
      </p:cxnSp>
      <p:grpSp>
        <p:nvGrpSpPr>
          <p:cNvPr id="371" name="Shape 371"/>
          <p:cNvGrpSpPr/>
          <p:nvPr/>
        </p:nvGrpSpPr>
        <p:grpSpPr>
          <a:xfrm>
            <a:off x="2730954" y="3274593"/>
            <a:ext cx="433568" cy="449627"/>
            <a:chOff x="997953" y="3294596"/>
            <a:chExt cx="433568" cy="449627"/>
          </a:xfrm>
        </p:grpSpPr>
        <p:pic>
          <p:nvPicPr>
            <p:cNvPr id="372" name="Shape 372"/>
            <p:cNvPicPr preferRelativeResize="0"/>
            <p:nvPr/>
          </p:nvPicPr>
          <p:blipFill rotWithShape="1">
            <a:blip r:embed="rId5">
              <a:alphaModFix/>
            </a:blip>
            <a:srcRect/>
            <a:stretch/>
          </p:blipFill>
          <p:spPr>
            <a:xfrm>
              <a:off x="997953" y="3294596"/>
              <a:ext cx="433568" cy="449627"/>
            </a:xfrm>
            <a:prstGeom prst="rect">
              <a:avLst/>
            </a:prstGeom>
            <a:noFill/>
            <a:ln>
              <a:noFill/>
            </a:ln>
          </p:spPr>
        </p:pic>
        <p:sp>
          <p:nvSpPr>
            <p:cNvPr id="373" name="Shape 373"/>
            <p:cNvSpPr txBox="1"/>
            <p:nvPr/>
          </p:nvSpPr>
          <p:spPr>
            <a:xfrm>
              <a:off x="1020270" y="3433700"/>
              <a:ext cx="371684" cy="180176"/>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SSH</a:t>
              </a:r>
            </a:p>
          </p:txBody>
        </p:sp>
      </p:grpSp>
      <p:grpSp>
        <p:nvGrpSpPr>
          <p:cNvPr id="374" name="Shape 374"/>
          <p:cNvGrpSpPr/>
          <p:nvPr/>
        </p:nvGrpSpPr>
        <p:grpSpPr>
          <a:xfrm>
            <a:off x="3490218" y="3274588"/>
            <a:ext cx="489316" cy="449627"/>
            <a:chOff x="1060512" y="3338092"/>
            <a:chExt cx="489316" cy="449627"/>
          </a:xfrm>
        </p:grpSpPr>
        <p:pic>
          <p:nvPicPr>
            <p:cNvPr id="375" name="Shape 375"/>
            <p:cNvPicPr preferRelativeResize="0"/>
            <p:nvPr/>
          </p:nvPicPr>
          <p:blipFill rotWithShape="1">
            <a:blip r:embed="rId5">
              <a:alphaModFix/>
            </a:blip>
            <a:srcRect/>
            <a:stretch/>
          </p:blipFill>
          <p:spPr>
            <a:xfrm>
              <a:off x="1095426" y="3338092"/>
              <a:ext cx="433568" cy="449627"/>
            </a:xfrm>
            <a:prstGeom prst="rect">
              <a:avLst/>
            </a:prstGeom>
            <a:noFill/>
            <a:ln>
              <a:noFill/>
            </a:ln>
          </p:spPr>
        </p:pic>
        <p:sp>
          <p:nvSpPr>
            <p:cNvPr id="376" name="Shape 376"/>
            <p:cNvSpPr txBox="1"/>
            <p:nvPr/>
          </p:nvSpPr>
          <p:spPr>
            <a:xfrm>
              <a:off x="1060512" y="3515719"/>
              <a:ext cx="489316" cy="223312"/>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API</a:t>
              </a:r>
            </a:p>
          </p:txBody>
        </p:sp>
      </p:grpSp>
      <p:sp>
        <p:nvSpPr>
          <p:cNvPr id="377" name="Shape 377"/>
          <p:cNvSpPr txBox="1"/>
          <p:nvPr/>
        </p:nvSpPr>
        <p:spPr>
          <a:xfrm>
            <a:off x="4012890" y="4316594"/>
            <a:ext cx="951900" cy="2463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10.0.0.0/16</a:t>
            </a:r>
          </a:p>
        </p:txBody>
      </p:sp>
      <p:sp>
        <p:nvSpPr>
          <p:cNvPr id="363" name="Shape 363"/>
          <p:cNvSpPr txBox="1"/>
          <p:nvPr/>
        </p:nvSpPr>
        <p:spPr>
          <a:xfrm>
            <a:off x="4357154" y="2460259"/>
            <a:ext cx="329700" cy="155400"/>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IGW</a:t>
            </a:r>
          </a:p>
        </p:txBody>
      </p:sp>
      <p:sp>
        <p:nvSpPr>
          <p:cNvPr id="378" name="Shape 378"/>
          <p:cNvSpPr txBox="1"/>
          <p:nvPr/>
        </p:nvSpPr>
        <p:spPr>
          <a:xfrm>
            <a:off x="5588974" y="3497945"/>
            <a:ext cx="540000" cy="141600"/>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Attacker</a:t>
            </a:r>
          </a:p>
        </p:txBody>
      </p:sp>
      <p:sp>
        <p:nvSpPr>
          <p:cNvPr id="379" name="Shape 379"/>
          <p:cNvSpPr txBox="1"/>
          <p:nvPr/>
        </p:nvSpPr>
        <p:spPr>
          <a:xfrm>
            <a:off x="4229325" y="2936075"/>
            <a:ext cx="249000" cy="246300"/>
          </a:xfrm>
          <a:prstGeom prst="rect">
            <a:avLst/>
          </a:prstGeom>
          <a:solidFill>
            <a:srgbClr val="FF0000"/>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1</a:t>
            </a:r>
          </a:p>
        </p:txBody>
      </p:sp>
      <p:sp>
        <p:nvSpPr>
          <p:cNvPr id="380" name="Shape 380"/>
          <p:cNvSpPr txBox="1"/>
          <p:nvPr/>
        </p:nvSpPr>
        <p:spPr>
          <a:xfrm>
            <a:off x="5734475" y="3953600"/>
            <a:ext cx="249000" cy="246300"/>
          </a:xfrm>
          <a:prstGeom prst="rect">
            <a:avLst/>
          </a:prstGeom>
          <a:solidFill>
            <a:srgbClr val="FF0000"/>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a:solidFill>
                  <a:schemeClr val="dk1"/>
                </a:solidFill>
                <a:latin typeface="Century Gothic"/>
                <a:ea typeface="Century Gothic"/>
                <a:cs typeface="Century Gothic"/>
                <a:sym typeface="Century Gothic"/>
              </a:rPr>
              <a:t>2</a:t>
            </a:r>
          </a:p>
        </p:txBody>
      </p:sp>
      <p:sp>
        <p:nvSpPr>
          <p:cNvPr id="381" name="Shape 381"/>
          <p:cNvSpPr txBox="1"/>
          <p:nvPr/>
        </p:nvSpPr>
        <p:spPr>
          <a:xfrm>
            <a:off x="6028100" y="2995475"/>
            <a:ext cx="249000" cy="246300"/>
          </a:xfrm>
          <a:prstGeom prst="rect">
            <a:avLst/>
          </a:prstGeom>
          <a:solidFill>
            <a:srgbClr val="FF0000"/>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000" b="1" i="0" u="none" strike="noStrike" cap="none">
                <a:solidFill>
                  <a:schemeClr val="dk1"/>
                </a:solidFill>
                <a:latin typeface="Century Gothic"/>
                <a:ea typeface="Century Gothic"/>
                <a:cs typeface="Century Gothic"/>
                <a:sym typeface="Century Gothic"/>
              </a:rPr>
              <a:t>3</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ctrTitle"/>
          </p:nvPr>
        </p:nvSpPr>
        <p:spPr>
          <a:xfrm>
            <a:off x="1784403" y="2418326"/>
            <a:ext cx="6327300" cy="1293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How do we stay safe in the Cloud?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a:spcBef>
                <a:spcPts val="0"/>
              </a:spcBef>
              <a:buNone/>
            </a:pPr>
            <a:r>
              <a:rPr lang="en-US"/>
              <a:t>Staying Safe in the Cloud</a:t>
            </a:r>
          </a:p>
        </p:txBody>
      </p:sp>
      <p:sp>
        <p:nvSpPr>
          <p:cNvPr id="393" name="Shape 393"/>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a:spcBef>
                <a:spcPts val="0"/>
              </a:spcBef>
              <a:buClr>
                <a:schemeClr val="lt1"/>
              </a:buClr>
              <a:buSzPct val="25000"/>
              <a:buFont typeface="Century Gothic"/>
              <a:buNone/>
            </a:pPr>
            <a:fld id="{00000000-1234-1234-1234-123412341234}" type="slidenum">
              <a:rPr lang="en-US"/>
              <a:t>29</a:t>
            </a:fld>
            <a:endParaRPr lang="en-US"/>
          </a:p>
        </p:txBody>
      </p:sp>
      <p:sp>
        <p:nvSpPr>
          <p:cNvPr id="394" name="Shape 394"/>
          <p:cNvSpPr txBox="1">
            <a:spLocks noGrp="1"/>
          </p:cNvSpPr>
          <p:nvPr>
            <p:ph type="body" idx="1"/>
          </p:nvPr>
        </p:nvSpPr>
        <p:spPr>
          <a:xfrm>
            <a:off x="471700" y="1112825"/>
            <a:ext cx="8256600" cy="3713700"/>
          </a:xfrm>
          <a:prstGeom prst="rect">
            <a:avLst/>
          </a:prstGeom>
        </p:spPr>
        <p:txBody>
          <a:bodyPr wrap="square" lIns="91425" tIns="91425" rIns="91425" bIns="91425" anchor="t" anchorCtr="0">
            <a:noAutofit/>
          </a:bodyPr>
          <a:lstStyle/>
          <a:p>
            <a:pPr marL="0" lvl="0" indent="0" rtl="0">
              <a:spcBef>
                <a:spcPts val="0"/>
              </a:spcBef>
              <a:buNone/>
            </a:pPr>
            <a:r>
              <a:rPr lang="en-US" dirty="0"/>
              <a:t>IAM Best Practices</a:t>
            </a:r>
          </a:p>
          <a:p>
            <a:pPr marL="457200" lvl="0" indent="-228600" rtl="0">
              <a:spcBef>
                <a:spcPts val="0"/>
              </a:spcBef>
            </a:pPr>
            <a:r>
              <a:rPr lang="en-US" dirty="0"/>
              <a:t>Add MFA to Root user and </a:t>
            </a:r>
            <a:r>
              <a:rPr lang="en-US" b="1" dirty="0"/>
              <a:t>remove</a:t>
            </a:r>
            <a:r>
              <a:rPr lang="en-US" dirty="0"/>
              <a:t> </a:t>
            </a:r>
            <a:r>
              <a:rPr lang="en-US" b="1" dirty="0"/>
              <a:t>Root user access keys</a:t>
            </a:r>
          </a:p>
          <a:p>
            <a:pPr marL="457200" lvl="0" indent="-228600" rtl="0">
              <a:spcBef>
                <a:spcPts val="0"/>
              </a:spcBef>
            </a:pPr>
            <a:r>
              <a:rPr lang="en-US" dirty="0"/>
              <a:t>Create individual IAM users</a:t>
            </a:r>
          </a:p>
          <a:p>
            <a:pPr marL="457200" lvl="0" indent="-228600" rtl="0">
              <a:spcBef>
                <a:spcPts val="0"/>
              </a:spcBef>
            </a:pPr>
            <a:r>
              <a:rPr lang="en-US" dirty="0"/>
              <a:t>Use groups to assign permissions to IAM users</a:t>
            </a:r>
          </a:p>
          <a:p>
            <a:pPr marL="457200" lvl="0" indent="-228600" rtl="0">
              <a:spcBef>
                <a:spcPts val="0"/>
              </a:spcBef>
            </a:pPr>
            <a:r>
              <a:rPr lang="en-US" b="1" dirty="0"/>
              <a:t>Grant least privilege</a:t>
            </a:r>
          </a:p>
          <a:p>
            <a:pPr marL="457200" lvl="0" indent="-228600" rtl="0">
              <a:spcBef>
                <a:spcPts val="0"/>
              </a:spcBef>
            </a:pPr>
            <a:r>
              <a:rPr lang="en-US" dirty="0"/>
              <a:t>Configure a strong password policy for users</a:t>
            </a:r>
          </a:p>
          <a:p>
            <a:pPr marL="457200" lvl="0" indent="-228600" rtl="0">
              <a:spcBef>
                <a:spcPts val="0"/>
              </a:spcBef>
            </a:pPr>
            <a:r>
              <a:rPr lang="en-US" dirty="0"/>
              <a:t>Enable MFA for all users</a:t>
            </a:r>
          </a:p>
          <a:p>
            <a:pPr marL="457200" lvl="0" indent="-228600" rtl="0">
              <a:spcBef>
                <a:spcPts val="0"/>
              </a:spcBef>
            </a:pPr>
            <a:r>
              <a:rPr lang="en-US" dirty="0"/>
              <a:t>Use roles for Applications running on EC2</a:t>
            </a:r>
          </a:p>
          <a:p>
            <a:pPr marL="457200" lvl="0" indent="-228600" rtl="0">
              <a:spcBef>
                <a:spcPts val="0"/>
              </a:spcBef>
            </a:pPr>
            <a:r>
              <a:rPr lang="en-US" b="1" dirty="0"/>
              <a:t>Detach roles</a:t>
            </a:r>
            <a:r>
              <a:rPr lang="en-US" dirty="0"/>
              <a:t> from applications that don't need them (*New)</a:t>
            </a:r>
          </a:p>
          <a:p>
            <a:pPr marL="0" lvl="0" indent="0" rt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Into the Cloud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01" name="Shape 401"/>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30</a:t>
            </a:fld>
            <a:endParaRPr lang="en-US"/>
          </a:p>
        </p:txBody>
      </p:sp>
      <p:sp>
        <p:nvSpPr>
          <p:cNvPr id="402" name="Shape 402"/>
          <p:cNvSpPr txBox="1">
            <a:spLocks noGrp="1"/>
          </p:cNvSpPr>
          <p:nvPr>
            <p:ph type="body" idx="1"/>
          </p:nvPr>
        </p:nvSpPr>
        <p:spPr>
          <a:xfrm>
            <a:off x="471700" y="1112825"/>
            <a:ext cx="8256600" cy="3713700"/>
          </a:xfrm>
          <a:prstGeom prst="rect">
            <a:avLst/>
          </a:prstGeom>
        </p:spPr>
        <p:txBody>
          <a:bodyPr wrap="square" lIns="91425" tIns="91425" rIns="91425" bIns="91425" anchor="t" anchorCtr="0">
            <a:noAutofit/>
          </a:bodyPr>
          <a:lstStyle/>
          <a:p>
            <a:pPr marL="0" lvl="0" indent="0" rtl="0">
              <a:spcBef>
                <a:spcPts val="0"/>
              </a:spcBef>
              <a:buNone/>
            </a:pPr>
            <a:r>
              <a:rPr lang="en-US" dirty="0"/>
              <a:t>IAM Best Practices</a:t>
            </a:r>
          </a:p>
          <a:p>
            <a:pPr marL="457200" lvl="0" indent="-228600" rtl="0">
              <a:spcBef>
                <a:spcPts val="0"/>
              </a:spcBef>
            </a:pPr>
            <a:r>
              <a:rPr lang="en-US" b="1" dirty="0"/>
              <a:t>Delegate by using roles</a:t>
            </a:r>
            <a:r>
              <a:rPr lang="en-US" dirty="0"/>
              <a:t> instead of by sharing credentials</a:t>
            </a:r>
          </a:p>
          <a:p>
            <a:pPr marL="457200" lvl="0" indent="-228600" rtl="0">
              <a:spcBef>
                <a:spcPts val="0"/>
              </a:spcBef>
            </a:pPr>
            <a:r>
              <a:rPr lang="en-US" dirty="0"/>
              <a:t>Rotate passwords and access keys regularly</a:t>
            </a:r>
          </a:p>
          <a:p>
            <a:pPr marL="457200" lvl="0" indent="-228600" rtl="0">
              <a:spcBef>
                <a:spcPts val="0"/>
              </a:spcBef>
            </a:pPr>
            <a:r>
              <a:rPr lang="en-US" dirty="0"/>
              <a:t>Remove unnecessary credentials</a:t>
            </a:r>
          </a:p>
          <a:p>
            <a:pPr marL="457200" lvl="0" indent="-228600" rtl="0">
              <a:spcBef>
                <a:spcPts val="0"/>
              </a:spcBef>
            </a:pPr>
            <a:r>
              <a:rPr lang="en-US" dirty="0"/>
              <a:t>Use </a:t>
            </a:r>
            <a:r>
              <a:rPr lang="en-US" b="1" dirty="0"/>
              <a:t>policy conditions</a:t>
            </a:r>
            <a:r>
              <a:rPr lang="en-US" dirty="0"/>
              <a:t> for extra security</a:t>
            </a:r>
          </a:p>
          <a:p>
            <a:pPr marL="457200" lvl="0" indent="-228600" rtl="0">
              <a:spcBef>
                <a:spcPts val="0"/>
              </a:spcBef>
            </a:pPr>
            <a:r>
              <a:rPr lang="en-US" b="1" dirty="0"/>
              <a:t>Monitor activity</a:t>
            </a:r>
            <a:r>
              <a:rPr lang="en-US" dirty="0"/>
              <a:t> in your AWS account (</a:t>
            </a:r>
            <a:r>
              <a:rPr lang="en-US" b="1" dirty="0" err="1"/>
              <a:t>CloudTrail</a:t>
            </a:r>
            <a:r>
              <a:rPr lang="en-US" dirty="0"/>
              <a:t>)</a:t>
            </a:r>
          </a:p>
          <a:p>
            <a:pPr marL="0" lvl="0" indent="0" rtl="0">
              <a:spcBef>
                <a:spcPts val="0"/>
              </a:spcBef>
              <a:buNone/>
            </a:pPr>
            <a:endParaRPr dirty="0"/>
          </a:p>
          <a:p>
            <a:pPr marL="0" lvl="0" indent="0" rtl="0">
              <a:spcBef>
                <a:spcPts val="0"/>
              </a:spcBef>
              <a:buNone/>
            </a:pPr>
            <a:r>
              <a:rPr lang="en-US" dirty="0"/>
              <a:t>See: </a:t>
            </a:r>
            <a:r>
              <a:rPr lang="en-US" u="sng" dirty="0">
                <a:solidFill>
                  <a:schemeClr val="hlink"/>
                </a:solidFill>
                <a:hlinkClick r:id="rId3"/>
              </a:rPr>
              <a:t>https://docs.aws.amazon.com/IAM/latest/UserGuide/best-practices.html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09" name="Shape 409"/>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31</a:t>
            </a:fld>
            <a:endParaRPr lang="en-US"/>
          </a:p>
        </p:txBody>
      </p:sp>
      <p:sp>
        <p:nvSpPr>
          <p:cNvPr id="410" name="Shape 410"/>
          <p:cNvSpPr txBox="1">
            <a:spLocks noGrp="1"/>
          </p:cNvSpPr>
          <p:nvPr>
            <p:ph type="body" idx="1"/>
          </p:nvPr>
        </p:nvSpPr>
        <p:spPr>
          <a:xfrm>
            <a:off x="471704" y="1859275"/>
            <a:ext cx="5246400" cy="2967300"/>
          </a:xfrm>
          <a:prstGeom prst="rect">
            <a:avLst/>
          </a:prstGeom>
        </p:spPr>
        <p:txBody>
          <a:bodyPr wrap="square" lIns="91425" tIns="91425" rIns="91425" bIns="91425" anchor="t" anchorCtr="0">
            <a:noAutofit/>
          </a:bodyPr>
          <a:lstStyle/>
          <a:p>
            <a:pPr marL="0" lvl="0" indent="0" rtl="0">
              <a:spcBef>
                <a:spcPts val="0"/>
              </a:spcBef>
              <a:buNone/>
            </a:pPr>
            <a:r>
              <a:rPr lang="en-US"/>
              <a:t>Practice separation of duties</a:t>
            </a:r>
          </a:p>
          <a:p>
            <a:pPr marL="457200" lvl="0" indent="-228600" rtl="0">
              <a:spcBef>
                <a:spcPts val="0"/>
              </a:spcBef>
            </a:pPr>
            <a:r>
              <a:rPr lang="en-US"/>
              <a:t>Can all your users perform IAM actions?</a:t>
            </a:r>
          </a:p>
          <a:p>
            <a:pPr marL="457200" lvl="0" indent="-228600" rtl="0">
              <a:spcBef>
                <a:spcPts val="0"/>
              </a:spcBef>
            </a:pPr>
            <a:r>
              <a:rPr lang="en-US"/>
              <a:t>Only a subset of users should be IAM Admins</a:t>
            </a:r>
          </a:p>
          <a:p>
            <a:pPr marL="457200" lvl="0" indent="-228600" rtl="0">
              <a:spcBef>
                <a:spcPts val="0"/>
              </a:spcBef>
            </a:pPr>
            <a:r>
              <a:rPr lang="en-US"/>
              <a:t>Can any instance perform IAM actions?</a:t>
            </a:r>
          </a:p>
          <a:p>
            <a:pPr marL="457200" lvl="0" indent="-228600" rtl="0">
              <a:spcBef>
                <a:spcPts val="0"/>
              </a:spcBef>
            </a:pPr>
            <a:r>
              <a:rPr lang="en-US"/>
              <a:t>Heavily restrict IAM actions on Instances</a:t>
            </a:r>
          </a:p>
          <a:p>
            <a:pPr marL="457200" lvl="0" indent="-228600" rtl="0">
              <a:spcBef>
                <a:spcPts val="0"/>
              </a:spcBef>
            </a:pPr>
            <a:r>
              <a:rPr lang="en-US"/>
              <a:t>Audit your Users/Groups/Roles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17" name="Shape 417"/>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32</a:t>
            </a:fld>
            <a:endParaRPr lang="en-US"/>
          </a:p>
        </p:txBody>
      </p:sp>
      <p:sp>
        <p:nvSpPr>
          <p:cNvPr id="418" name="Shape 418"/>
          <p:cNvSpPr txBox="1">
            <a:spLocks noGrp="1"/>
          </p:cNvSpPr>
          <p:nvPr>
            <p:ph type="body" idx="1"/>
          </p:nvPr>
        </p:nvSpPr>
        <p:spPr>
          <a:xfrm>
            <a:off x="471704" y="1859275"/>
            <a:ext cx="5246400" cy="2967300"/>
          </a:xfrm>
          <a:prstGeom prst="rect">
            <a:avLst/>
          </a:prstGeom>
        </p:spPr>
        <p:txBody>
          <a:bodyPr wrap="square" lIns="91425" tIns="91425" rIns="91425" bIns="91425" anchor="t" anchorCtr="0">
            <a:noAutofit/>
          </a:bodyPr>
          <a:lstStyle/>
          <a:p>
            <a:pPr marL="0" lvl="0" indent="0" rtl="0">
              <a:spcBef>
                <a:spcPts val="0"/>
              </a:spcBef>
              <a:buNone/>
            </a:pPr>
            <a:r>
              <a:rPr lang="en-US" dirty="0"/>
              <a:t>Beware of tunnels</a:t>
            </a:r>
          </a:p>
          <a:p>
            <a:pPr marL="457200" lvl="0" indent="-228600" rtl="0">
              <a:spcBef>
                <a:spcPts val="0"/>
              </a:spcBef>
            </a:pPr>
            <a:r>
              <a:rPr lang="en-US" dirty="0"/>
              <a:t>Do you use VPN tunnels between AWS and</a:t>
            </a:r>
          </a:p>
          <a:p>
            <a:pPr marL="914400" lvl="1" indent="-228600" rtl="0">
              <a:spcBef>
                <a:spcPts val="0"/>
              </a:spcBef>
            </a:pPr>
            <a:r>
              <a:rPr lang="en-US" dirty="0"/>
              <a:t>Datacenters</a:t>
            </a:r>
          </a:p>
          <a:p>
            <a:pPr marL="914400" lvl="1" indent="-228600" rtl="0">
              <a:spcBef>
                <a:spcPts val="0"/>
              </a:spcBef>
            </a:pPr>
            <a:r>
              <a:rPr lang="en-US" dirty="0"/>
              <a:t>Other AWS accounts (or VPC Peering)</a:t>
            </a:r>
          </a:p>
          <a:p>
            <a:pPr marL="914400" lvl="1" indent="-228600" rtl="0">
              <a:spcBef>
                <a:spcPts val="0"/>
              </a:spcBef>
            </a:pPr>
            <a:r>
              <a:rPr lang="en-US" dirty="0"/>
              <a:t>Other hosts</a:t>
            </a:r>
          </a:p>
          <a:p>
            <a:pPr marL="457200" lvl="0" indent="-228600" rtl="0">
              <a:spcBef>
                <a:spcPts val="0"/>
              </a:spcBef>
            </a:pPr>
            <a:r>
              <a:rPr lang="en-US" dirty="0"/>
              <a:t>Attacks can traverse these </a:t>
            </a:r>
            <a:r>
              <a:rPr lang="en-US" dirty="0" smtClean="0"/>
              <a:t>tunnels</a:t>
            </a:r>
          </a:p>
          <a:p>
            <a:pPr marL="457200" lvl="0" indent="-228600" rtl="0">
              <a:spcBef>
                <a:spcPts val="0"/>
              </a:spcBef>
            </a:pPr>
            <a:r>
              <a:rPr lang="en-US" dirty="0" smtClean="0"/>
              <a:t>Lock down security groups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25" name="Shape 425"/>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33</a:t>
            </a:fld>
            <a:endParaRPr lang="en-US"/>
          </a:p>
        </p:txBody>
      </p:sp>
      <p:sp>
        <p:nvSpPr>
          <p:cNvPr id="426" name="Shape 426"/>
          <p:cNvSpPr txBox="1">
            <a:spLocks noGrp="1"/>
          </p:cNvSpPr>
          <p:nvPr>
            <p:ph type="body" idx="1"/>
          </p:nvPr>
        </p:nvSpPr>
        <p:spPr>
          <a:xfrm>
            <a:off x="471698" y="1859275"/>
            <a:ext cx="7510500" cy="2967300"/>
          </a:xfrm>
          <a:prstGeom prst="rect">
            <a:avLst/>
          </a:prstGeom>
        </p:spPr>
        <p:txBody>
          <a:bodyPr wrap="square" lIns="91425" tIns="91425" rIns="91425" bIns="91425" anchor="t" anchorCtr="0">
            <a:noAutofit/>
          </a:bodyPr>
          <a:lstStyle/>
          <a:p>
            <a:pPr marL="0" lvl="0" indent="0" rtl="0">
              <a:spcBef>
                <a:spcPts val="0"/>
              </a:spcBef>
              <a:buNone/>
            </a:pPr>
            <a:r>
              <a:rPr lang="en-US"/>
              <a:t>Monitor your CloudTrail</a:t>
            </a:r>
          </a:p>
          <a:p>
            <a:pPr marL="457200" lvl="0" indent="-228600" rtl="0">
              <a:spcBef>
                <a:spcPts val="0"/>
              </a:spcBef>
            </a:pPr>
            <a:r>
              <a:rPr lang="en-US"/>
              <a:t>Will someone notice when</a:t>
            </a:r>
          </a:p>
          <a:p>
            <a:pPr marL="914400" lvl="1" indent="-228600" rtl="0">
              <a:spcBef>
                <a:spcPts val="0"/>
              </a:spcBef>
            </a:pPr>
            <a:r>
              <a:rPr lang="en-US"/>
              <a:t>a new user is created in your account</a:t>
            </a:r>
          </a:p>
          <a:p>
            <a:pPr marL="914400" lvl="1" indent="-228600" rtl="0">
              <a:spcBef>
                <a:spcPts val="0"/>
              </a:spcBef>
            </a:pPr>
            <a:r>
              <a:rPr lang="en-US"/>
              <a:t>a resource is created in an unused region</a:t>
            </a:r>
          </a:p>
          <a:p>
            <a:pPr marL="457200" lvl="0" indent="-228600" rtl="0">
              <a:spcBef>
                <a:spcPts val="0"/>
              </a:spcBef>
            </a:pPr>
            <a:r>
              <a:rPr lang="en-US"/>
              <a:t>Will you notice right away or at the end of the month?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33" name="Shape 433"/>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34</a:t>
            </a:fld>
            <a:endParaRPr lang="en-US"/>
          </a:p>
        </p:txBody>
      </p:sp>
      <p:sp>
        <p:nvSpPr>
          <p:cNvPr id="434" name="Shape 434"/>
          <p:cNvSpPr txBox="1">
            <a:spLocks noGrp="1"/>
          </p:cNvSpPr>
          <p:nvPr>
            <p:ph type="body" idx="1"/>
          </p:nvPr>
        </p:nvSpPr>
        <p:spPr>
          <a:xfrm>
            <a:off x="471704" y="1859275"/>
            <a:ext cx="5246400" cy="2967300"/>
          </a:xfrm>
          <a:prstGeom prst="rect">
            <a:avLst/>
          </a:prstGeom>
        </p:spPr>
        <p:txBody>
          <a:bodyPr wrap="square" lIns="91425" tIns="91425" rIns="91425" bIns="91425" anchor="t" anchorCtr="0">
            <a:noAutofit/>
          </a:bodyPr>
          <a:lstStyle/>
          <a:p>
            <a:pPr marL="0" lvl="0" indent="0" rtl="0">
              <a:spcBef>
                <a:spcPts val="0"/>
              </a:spcBef>
              <a:buNone/>
            </a:pPr>
            <a:r>
              <a:rPr lang="en-US" dirty="0"/>
              <a:t>Test for Security</a:t>
            </a:r>
          </a:p>
          <a:p>
            <a:pPr marL="457200" lvl="0" indent="-228600" rtl="0">
              <a:spcBef>
                <a:spcPts val="0"/>
              </a:spcBef>
            </a:pPr>
            <a:r>
              <a:rPr lang="en-US" dirty="0"/>
              <a:t>Is your AWS footprint covered by</a:t>
            </a:r>
          </a:p>
          <a:p>
            <a:pPr marL="914400" lvl="1" indent="-228600" rtl="0">
              <a:spcBef>
                <a:spcPts val="0"/>
              </a:spcBef>
            </a:pPr>
            <a:r>
              <a:rPr lang="en-US" dirty="0" smtClean="0"/>
              <a:t>Threat Models</a:t>
            </a:r>
          </a:p>
          <a:p>
            <a:pPr marL="914400" lvl="1" indent="-228600" rtl="0">
              <a:spcBef>
                <a:spcPts val="0"/>
              </a:spcBef>
            </a:pPr>
            <a:r>
              <a:rPr lang="en-US" dirty="0" err="1" smtClean="0"/>
              <a:t>Vulns</a:t>
            </a:r>
            <a:r>
              <a:rPr lang="en-US" dirty="0" smtClean="0"/>
              <a:t> </a:t>
            </a:r>
            <a:r>
              <a:rPr lang="en-US" dirty="0"/>
              <a:t>scanners</a:t>
            </a:r>
          </a:p>
          <a:p>
            <a:pPr marL="914400" lvl="1" indent="-228600" rtl="0">
              <a:spcBef>
                <a:spcPts val="0"/>
              </a:spcBef>
            </a:pPr>
            <a:r>
              <a:rPr lang="en-US" dirty="0"/>
              <a:t>Penetration tests</a:t>
            </a:r>
          </a:p>
          <a:p>
            <a:pPr marL="914400" lvl="1" indent="-228600" rtl="0">
              <a:spcBef>
                <a:spcPts val="0"/>
              </a:spcBef>
            </a:pPr>
            <a:r>
              <a:rPr lang="en-US" dirty="0" err="1"/>
              <a:t>RedTeam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2106400" y="337013"/>
            <a:ext cx="6940800" cy="775800"/>
          </a:xfrm>
          <a:prstGeom prst="rect">
            <a:avLst/>
          </a:prstGeom>
        </p:spPr>
        <p:txBody>
          <a:bodyPr wrap="square" lIns="91425" tIns="91425" rIns="91425" bIns="91425" anchor="ctr" anchorCtr="0">
            <a:noAutofit/>
          </a:bodyPr>
          <a:lstStyle/>
          <a:p>
            <a:pPr lvl="0" rtl="0">
              <a:spcBef>
                <a:spcPts val="0"/>
              </a:spcBef>
              <a:buNone/>
            </a:pPr>
            <a:r>
              <a:rPr lang="en-US"/>
              <a:t>Staying Safe in the Cloud</a:t>
            </a:r>
          </a:p>
        </p:txBody>
      </p:sp>
      <p:sp>
        <p:nvSpPr>
          <p:cNvPr id="441" name="Shape 441"/>
          <p:cNvSpPr txBox="1">
            <a:spLocks noGrp="1"/>
          </p:cNvSpPr>
          <p:nvPr>
            <p:ph type="sldNum" idx="12"/>
          </p:nvPr>
        </p:nvSpPr>
        <p:spPr>
          <a:xfrm>
            <a:off x="4021655" y="4826532"/>
            <a:ext cx="1051500" cy="273900"/>
          </a:xfrm>
          <a:prstGeom prst="rect">
            <a:avLst/>
          </a:prstGeom>
        </p:spPr>
        <p:txBody>
          <a:bodyPr wrap="square" lIns="91425" tIns="45700" rIns="91425" bIns="45700" anchor="ctr" anchorCtr="0">
            <a:noAutofit/>
          </a:bodyPr>
          <a:lstStyle/>
          <a:p>
            <a:pPr lvl="0" rtl="0">
              <a:spcBef>
                <a:spcPts val="0"/>
              </a:spcBef>
              <a:buClr>
                <a:schemeClr val="lt1"/>
              </a:buClr>
              <a:buSzPct val="25000"/>
              <a:buFont typeface="Century Gothic"/>
              <a:buNone/>
            </a:pPr>
            <a:fld id="{00000000-1234-1234-1234-123412341234}" type="slidenum">
              <a:rPr lang="en-US"/>
              <a:t>35</a:t>
            </a:fld>
            <a:endParaRPr lang="en-US"/>
          </a:p>
        </p:txBody>
      </p:sp>
      <p:sp>
        <p:nvSpPr>
          <p:cNvPr id="442" name="Shape 442"/>
          <p:cNvSpPr txBox="1">
            <a:spLocks noGrp="1"/>
          </p:cNvSpPr>
          <p:nvPr>
            <p:ph type="body" idx="1"/>
          </p:nvPr>
        </p:nvSpPr>
        <p:spPr>
          <a:xfrm>
            <a:off x="471704" y="1859275"/>
            <a:ext cx="5246400" cy="2967300"/>
          </a:xfrm>
          <a:prstGeom prst="rect">
            <a:avLst/>
          </a:prstGeom>
        </p:spPr>
        <p:txBody>
          <a:bodyPr wrap="square" lIns="91425" tIns="91425" rIns="91425" bIns="91425" anchor="t" anchorCtr="0">
            <a:noAutofit/>
          </a:bodyPr>
          <a:lstStyle/>
          <a:p>
            <a:pPr marL="0" lvl="0" indent="0" rtl="0">
              <a:spcBef>
                <a:spcPts val="0"/>
              </a:spcBef>
              <a:buNone/>
            </a:pPr>
            <a:r>
              <a:rPr lang="en-US" dirty="0"/>
              <a:t>Awareness</a:t>
            </a:r>
          </a:p>
          <a:p>
            <a:pPr marL="457200" lvl="0" indent="-228600" rtl="0">
              <a:spcBef>
                <a:spcPts val="0"/>
              </a:spcBef>
            </a:pPr>
            <a:r>
              <a:rPr lang="en-US" dirty="0"/>
              <a:t>Security training</a:t>
            </a:r>
          </a:p>
          <a:p>
            <a:pPr marL="457200" lvl="0" indent="-228600" rtl="0">
              <a:spcBef>
                <a:spcPts val="0"/>
              </a:spcBef>
            </a:pPr>
            <a:r>
              <a:rPr lang="en-US" dirty="0"/>
              <a:t>Conferences like this one</a:t>
            </a:r>
          </a:p>
          <a:p>
            <a:pPr marL="457200" lvl="0" indent="-228600" rtl="0">
              <a:spcBef>
                <a:spcPts val="0"/>
              </a:spcBef>
            </a:pPr>
            <a:r>
              <a:rPr lang="en-US" dirty="0"/>
              <a:t>Read IAM Best Practices and security </a:t>
            </a:r>
            <a:r>
              <a:rPr lang="en-US" dirty="0" smtClean="0"/>
              <a:t>whitepapers</a:t>
            </a:r>
          </a:p>
          <a:p>
            <a:pPr marL="457200" lvl="0" indent="-228600" rtl="0">
              <a:spcBef>
                <a:spcPts val="0"/>
              </a:spcBef>
            </a:pPr>
            <a:r>
              <a:rPr lang="en-US" dirty="0" smtClean="0"/>
              <a:t>Build a community around Cloud security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Questions?</a:t>
            </a:r>
          </a:p>
        </p:txBody>
      </p:sp>
      <p:sp>
        <p:nvSpPr>
          <p:cNvPr id="448" name="Shape 448"/>
          <p:cNvSpPr txBox="1"/>
          <p:nvPr/>
        </p:nvSpPr>
        <p:spPr>
          <a:xfrm>
            <a:off x="6827520" y="4673600"/>
            <a:ext cx="2092960" cy="36933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1800" b="0" i="0" u="none" strike="noStrike" cap="none">
                <a:solidFill>
                  <a:schemeClr val="lt1"/>
                </a:solidFill>
                <a:latin typeface="Century Gothic"/>
                <a:ea typeface="Century Gothic"/>
                <a:cs typeface="Century Gothic"/>
                <a:sym typeface="Century Gothic"/>
              </a:rPr>
              <a:t>Javier Godinez</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1635703" y="735376"/>
            <a:ext cx="6327300" cy="1293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a:t>Thank you!</a:t>
            </a:r>
          </a:p>
        </p:txBody>
      </p:sp>
      <p:sp>
        <p:nvSpPr>
          <p:cNvPr id="454" name="Shape 454"/>
          <p:cNvSpPr txBox="1"/>
          <p:nvPr/>
        </p:nvSpPr>
        <p:spPr>
          <a:xfrm>
            <a:off x="6827520" y="4673600"/>
            <a:ext cx="2093100" cy="369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1800" b="0" i="0" u="none" strike="noStrike" cap="none">
                <a:solidFill>
                  <a:schemeClr val="lt1"/>
                </a:solidFill>
                <a:latin typeface="Century Gothic"/>
                <a:ea typeface="Century Gothic"/>
                <a:cs typeface="Century Gothic"/>
                <a:sym typeface="Century Gothic"/>
              </a:rPr>
              <a:t>Javier Godinez</a:t>
            </a:r>
          </a:p>
        </p:txBody>
      </p:sp>
      <p:sp>
        <p:nvSpPr>
          <p:cNvPr id="455" name="Shape 455"/>
          <p:cNvSpPr txBox="1">
            <a:spLocks noGrp="1"/>
          </p:cNvSpPr>
          <p:nvPr>
            <p:ph type="body" idx="1"/>
          </p:nvPr>
        </p:nvSpPr>
        <p:spPr>
          <a:xfrm>
            <a:off x="514350" y="2315047"/>
            <a:ext cx="8115300" cy="17064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00" b="0" i="0" u="none" strike="noStrike" cap="none" dirty="0">
                <a:solidFill>
                  <a:schemeClr val="lt1"/>
                </a:solidFill>
                <a:latin typeface="Century Gothic" charset="0"/>
                <a:ea typeface="Century Gothic" charset="0"/>
                <a:cs typeface="Century Gothic" charset="0"/>
                <a:sym typeface="Century Gothic"/>
              </a:rPr>
              <a:t>Cumulus - A Cloud Exploitation Toolkit  </a:t>
            </a:r>
            <a:r>
              <a:rPr lang="en-US" sz="1600" b="0" i="0" u="sng" strike="noStrike" cap="none" dirty="0">
                <a:solidFill>
                  <a:schemeClr val="hlink"/>
                </a:solidFill>
                <a:latin typeface="Century Gothic" charset="0"/>
                <a:ea typeface="Century Gothic" charset="0"/>
                <a:cs typeface="Century Gothic" charset="0"/>
                <a:sym typeface="Century Gothic"/>
                <a:hlinkClick r:id="rId3"/>
              </a:rPr>
              <a:t>https://drive.google.com/file/d/0B2Ka7F_6TetSNFdfbkI1cnJHUTQ</a:t>
            </a:r>
          </a:p>
          <a:p>
            <a:pPr marL="171450" marR="0" lvl="0" indent="-171450" algn="l" rtl="0">
              <a:lnSpc>
                <a:spcPct val="90000"/>
              </a:lnSpc>
              <a:spcBef>
                <a:spcPts val="750"/>
              </a:spcBef>
              <a:spcAft>
                <a:spcPts val="0"/>
              </a:spcAft>
              <a:buClr>
                <a:schemeClr val="lt1"/>
              </a:buClr>
              <a:buSzPct val="94203"/>
              <a:buFont typeface="Arial"/>
              <a:buChar char="•"/>
            </a:pPr>
            <a:r>
              <a:rPr lang="en-US" sz="1600" b="0" i="0" u="none" strike="noStrike" cap="none" dirty="0">
                <a:solidFill>
                  <a:schemeClr val="lt1"/>
                </a:solidFill>
                <a:latin typeface="Century Gothic" charset="0"/>
                <a:ea typeface="Century Gothic" charset="0"/>
                <a:cs typeface="Century Gothic" charset="0"/>
                <a:sym typeface="Century Gothic"/>
              </a:rPr>
              <a:t>See cumulus branch: </a:t>
            </a:r>
            <a:r>
              <a:rPr lang="en-US" sz="1600" b="0" i="0" u="sng" strike="noStrike" cap="none" dirty="0">
                <a:solidFill>
                  <a:schemeClr val="hlink"/>
                </a:solidFill>
                <a:latin typeface="Century Gothic" charset="0"/>
                <a:ea typeface="Century Gothic" charset="0"/>
                <a:cs typeface="Century Gothic" charset="0"/>
                <a:sym typeface="Century Gothic"/>
                <a:hlinkClick r:id="rId4"/>
              </a:rPr>
              <a:t>https://github.com/godinezj/metasploit-framework</a:t>
            </a:r>
            <a:r>
              <a:rPr lang="en-US" sz="1600" b="0" i="0" u="none" strike="noStrike" cap="none" dirty="0">
                <a:solidFill>
                  <a:schemeClr val="lt1"/>
                </a:solidFill>
                <a:latin typeface="Century Gothic" charset="0"/>
                <a:ea typeface="Century Gothic" charset="0"/>
                <a:cs typeface="Century Gothic" charset="0"/>
                <a:sym typeface="Century Gothic"/>
              </a:rPr>
              <a:t> </a:t>
            </a:r>
            <a:endParaRPr lang="en-US" sz="1600" b="0" i="0" u="none" strike="noStrike" cap="none" dirty="0" smtClean="0">
              <a:solidFill>
                <a:schemeClr val="lt1"/>
              </a:solidFill>
              <a:latin typeface="Century Gothic" charset="0"/>
              <a:ea typeface="Century Gothic" charset="0"/>
              <a:cs typeface="Century Gothic" charset="0"/>
              <a:sym typeface="Century Gothic"/>
            </a:endParaRPr>
          </a:p>
          <a:p>
            <a:pPr marL="171450" indent="-171450">
              <a:buFont typeface="Arial"/>
              <a:buChar char="•"/>
            </a:pPr>
            <a:r>
              <a:rPr lang="en-US" sz="1600" b="0" dirty="0" smtClean="0">
                <a:latin typeface="Century Gothic" charset="0"/>
                <a:ea typeface="Century Gothic" charset="0"/>
                <a:cs typeface="Century Gothic" charset="0"/>
              </a:rPr>
              <a:t>Control Plane: </a:t>
            </a:r>
            <a:r>
              <a:rPr lang="en-US" sz="1600" b="0" u="sng" dirty="0">
                <a:solidFill>
                  <a:schemeClr val="hlink"/>
                </a:solidFill>
                <a:latin typeface="Century Gothic" charset="0"/>
                <a:ea typeface="Century Gothic" charset="0"/>
                <a:cs typeface="Century Gothic" charset="0"/>
                <a:hlinkClick r:id="rId5"/>
              </a:rPr>
              <a:t>https://github.com/devsecops/controlplane</a:t>
            </a:r>
            <a:r>
              <a:rPr lang="en-US" sz="1600" b="0" u="sng" dirty="0" smtClean="0">
                <a:solidFill>
                  <a:schemeClr val="hlink"/>
                </a:solidFill>
                <a:latin typeface="Century Gothic" charset="0"/>
                <a:ea typeface="Century Gothic" charset="0"/>
                <a:cs typeface="Century Gothic" charset="0"/>
                <a:hlinkClick r:id="rId5"/>
              </a:rPr>
              <a:t>/</a:t>
            </a:r>
            <a:endParaRPr lang="en-US" sz="1600" b="0" dirty="0">
              <a:latin typeface="Century Gothic" charset="0"/>
              <a:ea typeface="Century Gothic" charset="0"/>
              <a:cs typeface="Century Gothic"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ctrTitle"/>
          </p:nvPr>
        </p:nvSpPr>
        <p:spPr>
          <a:xfrm>
            <a:off x="1784403" y="2418326"/>
            <a:ext cx="6327210" cy="12933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APPENDIX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HOW APPLY THIS KNOWLEDGE</a:t>
            </a:r>
          </a:p>
        </p:txBody>
      </p:sp>
      <p:sp>
        <p:nvSpPr>
          <p:cNvPr id="467" name="Shape 467"/>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39</a:t>
            </a:fld>
            <a:endParaRPr lang="en-US" sz="788" b="0" i="0" u="none" strike="noStrike" cap="none">
              <a:solidFill>
                <a:schemeClr val="lt1"/>
              </a:solidFill>
              <a:latin typeface="Century Gothic"/>
              <a:ea typeface="Century Gothic"/>
              <a:cs typeface="Century Gothic"/>
              <a:sym typeface="Century Gothic"/>
            </a:endParaRPr>
          </a:p>
        </p:txBody>
      </p:sp>
      <p:sp>
        <p:nvSpPr>
          <p:cNvPr id="468" name="Shape 468"/>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5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Read the AWS IAM Best Practices Documents:</a:t>
            </a:r>
          </a:p>
          <a:p>
            <a:pPr marL="514350" marR="0" lvl="1" indent="-171450" algn="l" rtl="0">
              <a:lnSpc>
                <a:spcPct val="95000"/>
              </a:lnSpc>
              <a:spcBef>
                <a:spcPts val="375"/>
              </a:spcBef>
              <a:spcAft>
                <a:spcPts val="0"/>
              </a:spcAft>
              <a:buClr>
                <a:schemeClr val="lt1"/>
              </a:buClr>
              <a:buSzPct val="100000"/>
              <a:buFont typeface="Arial"/>
              <a:buChar char="•"/>
            </a:pPr>
            <a:r>
              <a:rPr lang="en-US" sz="1500" b="0" i="0" u="sng" strike="noStrike" cap="none">
                <a:solidFill>
                  <a:schemeClr val="hlink"/>
                </a:solidFill>
                <a:latin typeface="Century Gothic"/>
                <a:ea typeface="Century Gothic"/>
                <a:cs typeface="Century Gothic"/>
                <a:sym typeface="Century Gothic"/>
                <a:hlinkClick r:id="rId3"/>
              </a:rPr>
              <a:t>http://docs.aws.amazon.com/IAM/latest/UserGuide/best-practices.html</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Monitor IAM actions using AWS CloudTrail</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Audit your AWS Account IAM Policies and Roles</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Red Team your applications and instances: </a:t>
            </a:r>
            <a:r>
              <a:rPr lang="en-US" sz="1650" b="0" i="0" u="sng" strike="noStrike" cap="none">
                <a:solidFill>
                  <a:schemeClr val="hlink"/>
                </a:solidFill>
                <a:latin typeface="Century Gothic"/>
                <a:ea typeface="Century Gothic"/>
                <a:cs typeface="Century Gothic"/>
                <a:sym typeface="Century Gothic"/>
                <a:hlinkClick r:id="rId4"/>
              </a:rPr>
              <a:t>https://www.metasploit.com</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Think to yourself: “How would an attacker use this against me?”</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Use repeatable secure patterns: </a:t>
            </a:r>
            <a:r>
              <a:rPr lang="en-US" sz="1650" b="0" i="0" u="sng" strike="noStrike" cap="none">
                <a:solidFill>
                  <a:schemeClr val="hlink"/>
                </a:solidFill>
                <a:latin typeface="Century Gothic"/>
                <a:ea typeface="Century Gothic"/>
                <a:cs typeface="Century Gothic"/>
                <a:sym typeface="Century Gothic"/>
                <a:hlinkClick r:id="rId5"/>
              </a:rPr>
              <a:t>https://github.com/devsecops</a:t>
            </a:r>
          </a:p>
          <a:p>
            <a:pPr marL="171450" marR="0" lvl="0" indent="-171450" algn="l" rtl="0">
              <a:lnSpc>
                <a:spcPct val="95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Help build awareness through community: </a:t>
            </a:r>
            <a:r>
              <a:rPr lang="en-US" sz="1650" b="0" i="0" u="sng" strike="noStrike" cap="none">
                <a:solidFill>
                  <a:schemeClr val="hlink"/>
                </a:solidFill>
                <a:latin typeface="Century Gothic"/>
                <a:ea typeface="Century Gothic"/>
                <a:cs typeface="Century Gothic"/>
                <a:sym typeface="Century Gothic"/>
                <a:hlinkClick r:id="rId6"/>
              </a:rPr>
              <a:t>http://www.devsecops.org</a:t>
            </a:r>
          </a:p>
          <a:p>
            <a:pPr marL="171450" marR="0" lvl="0" indent="-171450" algn="l" rtl="0">
              <a:lnSpc>
                <a:spcPct val="95000"/>
              </a:lnSpc>
              <a:spcBef>
                <a:spcPts val="750"/>
              </a:spcBef>
              <a:spcAft>
                <a:spcPts val="0"/>
              </a:spcAft>
              <a:buClr>
                <a:schemeClr val="lt1"/>
              </a:buClr>
              <a:buSzPct val="25000"/>
              <a:buFont typeface="Arial"/>
              <a:buNone/>
            </a:pPr>
            <a:endParaRPr sz="165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INSTANCE</a:t>
            </a:r>
          </a:p>
        </p:txBody>
      </p:sp>
      <p:sp>
        <p:nvSpPr>
          <p:cNvPr id="180" name="Shape 180"/>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4</a:t>
            </a:fld>
            <a:endParaRPr lang="en-US" sz="788" b="0" i="0" u="none" strike="noStrike" cap="none">
              <a:solidFill>
                <a:schemeClr val="lt1"/>
              </a:solidFill>
              <a:latin typeface="Century Gothic"/>
              <a:ea typeface="Century Gothic"/>
              <a:cs typeface="Century Gothic"/>
              <a:sym typeface="Century Gothic"/>
            </a:endParaRPr>
          </a:p>
        </p:txBody>
      </p:sp>
      <p:sp>
        <p:nvSpPr>
          <p:cNvPr id="181" name="Shape 181"/>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Virtual host</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Virtual environment on Xen hypervisor</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Feels very much like a host running on bare metal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2700" b="0" i="0" u="none" strike="noStrike" cap="none">
                <a:solidFill>
                  <a:schemeClr val="lt1"/>
                </a:solidFill>
                <a:latin typeface="Century Gothic"/>
                <a:ea typeface="Century Gothic"/>
                <a:cs typeface="Century Gothic"/>
                <a:sym typeface="Century Gothic"/>
              </a:rPr>
              <a:t>UNDERSTANDING THE TECHNOLOGY YOU USE</a:t>
            </a:r>
          </a:p>
        </p:txBody>
      </p:sp>
      <p:sp>
        <p:nvSpPr>
          <p:cNvPr id="475" name="Shape 475"/>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40</a:t>
            </a:fld>
            <a:endParaRPr lang="en-US" sz="788" b="0" i="0" u="none" strike="noStrike" cap="none">
              <a:solidFill>
                <a:schemeClr val="lt1"/>
              </a:solidFill>
              <a:latin typeface="Century Gothic"/>
              <a:ea typeface="Century Gothic"/>
              <a:cs typeface="Century Gothic"/>
              <a:sym typeface="Century Gothic"/>
            </a:endParaRPr>
          </a:p>
        </p:txBody>
      </p:sp>
      <p:sp>
        <p:nvSpPr>
          <p:cNvPr id="476" name="Shape 476"/>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How fast can I move while still staying safe?</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Always develop in separate account (Blast Radius Containment)</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Read the docs for everything and make conscious choices </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Attackers will try to leverage everything against you</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Bleeding edge does not mean stable and secure. However, it can be with enough testing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2700" b="0" i="0" u="none" strike="noStrike" cap="none">
                <a:solidFill>
                  <a:schemeClr val="lt1"/>
                </a:solidFill>
                <a:latin typeface="Century Gothic"/>
                <a:ea typeface="Century Gothic"/>
                <a:cs typeface="Century Gothic"/>
                <a:sym typeface="Century Gothic"/>
              </a:rPr>
              <a:t>UPCOMING MODULES AND PROJECTS</a:t>
            </a:r>
          </a:p>
        </p:txBody>
      </p:sp>
      <p:sp>
        <p:nvSpPr>
          <p:cNvPr id="482" name="Shape 48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41</a:t>
            </a:fld>
            <a:endParaRPr lang="en-US" sz="788" b="0" i="0" u="none" strike="noStrike" cap="none">
              <a:solidFill>
                <a:schemeClr val="lt1"/>
              </a:solidFill>
              <a:latin typeface="Century Gothic"/>
              <a:ea typeface="Century Gothic"/>
              <a:cs typeface="Century Gothic"/>
              <a:sym typeface="Century Gothic"/>
            </a:endParaRPr>
          </a:p>
        </p:txBody>
      </p:sp>
      <p:sp>
        <p:nvSpPr>
          <p:cNvPr id="483" name="Shape 483"/>
          <p:cNvSpPr txBox="1">
            <a:spLocks noGrp="1"/>
          </p:cNvSpPr>
          <p:nvPr>
            <p:ph type="body" idx="1"/>
          </p:nvPr>
        </p:nvSpPr>
        <p:spPr>
          <a:xfrm>
            <a:off x="471712" y="1767839"/>
            <a:ext cx="4151087" cy="2780158"/>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Metasploit AWS Lambda module</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Metasploit AWS s3 enumeration module</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Cumulus Cloud Attack Toolkit</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AWS</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a:solidFill>
                  <a:schemeClr val="lt1"/>
                </a:solidFill>
                <a:latin typeface="Century Gothic"/>
                <a:ea typeface="Century Gothic"/>
                <a:cs typeface="Century Gothic"/>
                <a:sym typeface="Century Gothic"/>
              </a:rPr>
              <a:t>Google Cloud Platform</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DevSecOps.org 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METADATA SERVICE</a:t>
            </a:r>
          </a:p>
        </p:txBody>
      </p:sp>
      <p:sp>
        <p:nvSpPr>
          <p:cNvPr id="187" name="Shape 187"/>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5</a:t>
            </a:fld>
            <a:endParaRPr lang="en-US" sz="788" b="0" i="0" u="none" strike="noStrike" cap="none">
              <a:solidFill>
                <a:schemeClr val="lt1"/>
              </a:solidFill>
              <a:latin typeface="Century Gothic"/>
              <a:ea typeface="Century Gothic"/>
              <a:cs typeface="Century Gothic"/>
              <a:sym typeface="Century Gothic"/>
            </a:endParaRPr>
          </a:p>
        </p:txBody>
      </p:sp>
      <p:sp>
        <p:nvSpPr>
          <p:cNvPr id="188" name="Shape 188"/>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Internal HTTP service that provides Instances information about its environment</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Available from host at </a:t>
            </a:r>
            <a:r>
              <a:rPr lang="en-US" sz="1650" b="0" i="0" u="sng" strike="noStrike" cap="none" dirty="0">
                <a:solidFill>
                  <a:schemeClr val="hlink"/>
                </a:solidFill>
                <a:latin typeface="Century Gothic"/>
                <a:ea typeface="Century Gothic"/>
                <a:cs typeface="Century Gothic"/>
                <a:sym typeface="Century Gothic"/>
                <a:hlinkClick r:id="rId3"/>
              </a:rPr>
              <a:t>http://169.254.169.254/</a:t>
            </a:r>
            <a:r>
              <a:rPr lang="en-US" sz="1650" b="0" i="0" u="none" strike="noStrike" cap="none" dirty="0">
                <a:solidFill>
                  <a:schemeClr val="lt1"/>
                </a:solidFill>
                <a:latin typeface="Century Gothic"/>
                <a:ea typeface="Century Gothic"/>
                <a:cs typeface="Century Gothic"/>
                <a:sym typeface="Century Gothic"/>
              </a:rPr>
              <a:t> </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Also provides temporary credentials to host</a:t>
            </a:r>
          </a:p>
          <a:p>
            <a:pPr marL="171450" marR="0" lvl="0" indent="-171450" algn="l" rtl="0">
              <a:lnSpc>
                <a:spcPct val="90000"/>
              </a:lnSpc>
              <a:spcBef>
                <a:spcPts val="750"/>
              </a:spcBef>
              <a:spcAft>
                <a:spcPts val="0"/>
              </a:spcAft>
              <a:buClr>
                <a:schemeClr val="lt1"/>
              </a:buClr>
              <a:buSzPct val="25000"/>
              <a:buFont typeface="Arial"/>
              <a:buNone/>
            </a:pPr>
            <a:endParaRPr sz="1650" b="0" i="0" u="none" strike="noStrike" cap="none"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INSTANCE PROFILE</a:t>
            </a:r>
          </a:p>
        </p:txBody>
      </p:sp>
      <p:sp>
        <p:nvSpPr>
          <p:cNvPr id="194" name="Shape 194"/>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6</a:t>
            </a:fld>
            <a:endParaRPr lang="en-US" sz="788" b="0" i="0" u="none" strike="noStrike" cap="none">
              <a:solidFill>
                <a:schemeClr val="lt1"/>
              </a:solidFill>
              <a:latin typeface="Century Gothic"/>
              <a:ea typeface="Century Gothic"/>
              <a:cs typeface="Century Gothic"/>
              <a:sym typeface="Century Gothic"/>
            </a:endParaRPr>
          </a:p>
        </p:txBody>
      </p:sp>
      <p:sp>
        <p:nvSpPr>
          <p:cNvPr id="195" name="Shape 195"/>
          <p:cNvSpPr txBox="1">
            <a:spLocks noGrp="1"/>
          </p:cNvSpPr>
          <p:nvPr>
            <p:ph type="body" idx="1"/>
          </p:nvPr>
        </p:nvSpPr>
        <p:spPr>
          <a:xfrm>
            <a:off x="470639" y="1877058"/>
            <a:ext cx="3114767" cy="2681098"/>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AWS construct that maps a role to an instance</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Instance may or may not have a profile associated with it</a:t>
            </a:r>
          </a:p>
        </p:txBody>
      </p:sp>
      <p:sp>
        <p:nvSpPr>
          <p:cNvPr id="196" name="Shape 196"/>
          <p:cNvSpPr/>
          <p:nvPr/>
        </p:nvSpPr>
        <p:spPr>
          <a:xfrm>
            <a:off x="6131558" y="2529840"/>
            <a:ext cx="1574437" cy="1026159"/>
          </a:xfrm>
          <a:prstGeom prst="roundRect">
            <a:avLst>
              <a:gd name="adj" fmla="val 9736"/>
            </a:avLst>
          </a:prstGeom>
          <a:gradFill>
            <a:gsLst>
              <a:gs pos="0">
                <a:srgbClr val="FFF6DB"/>
              </a:gs>
              <a:gs pos="100000">
                <a:srgbClr val="FAD25C"/>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1800" b="0" i="0" u="none" strike="noStrike" cap="none">
                <a:solidFill>
                  <a:schemeClr val="dk1"/>
                </a:solidFill>
                <a:latin typeface="Century Gothic"/>
                <a:ea typeface="Century Gothic"/>
                <a:cs typeface="Century Gothic"/>
                <a:sym typeface="Century Gothic"/>
              </a:rPr>
              <a:t>Instance</a:t>
            </a:r>
          </a:p>
        </p:txBody>
      </p:sp>
      <p:pic>
        <p:nvPicPr>
          <p:cNvPr id="197" name="Shape 197"/>
          <p:cNvPicPr preferRelativeResize="0"/>
          <p:nvPr/>
        </p:nvPicPr>
        <p:blipFill>
          <a:blip r:embed="rId3">
            <a:alphaModFix/>
          </a:blip>
          <a:stretch>
            <a:fillRect/>
          </a:stretch>
        </p:blipFill>
        <p:spPr>
          <a:xfrm>
            <a:off x="5961481" y="2177736"/>
            <a:ext cx="800100" cy="685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2700" b="0" i="0" u="none" strike="noStrike" cap="none">
                <a:solidFill>
                  <a:schemeClr val="lt1"/>
                </a:solidFill>
                <a:latin typeface="Century Gothic"/>
                <a:ea typeface="Century Gothic"/>
                <a:cs typeface="Century Gothic"/>
                <a:sym typeface="Century Gothic"/>
              </a:rPr>
              <a:t>AWS IDENTITY AND ACCESS MANAGEMENT OVERVIEW</a:t>
            </a:r>
          </a:p>
        </p:txBody>
      </p:sp>
      <p:sp>
        <p:nvSpPr>
          <p:cNvPr id="204" name="Shape 204"/>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7</a:t>
            </a:fld>
            <a:endParaRPr lang="en-US" sz="788" b="0" i="0" u="none" strike="noStrike" cap="none">
              <a:solidFill>
                <a:schemeClr val="lt1"/>
              </a:solidFill>
              <a:latin typeface="Century Gothic"/>
              <a:ea typeface="Century Gothic"/>
              <a:cs typeface="Century Gothic"/>
              <a:sym typeface="Century Gothic"/>
            </a:endParaRPr>
          </a:p>
        </p:txBody>
      </p:sp>
      <p:sp>
        <p:nvSpPr>
          <p:cNvPr id="205" name="Shape 205"/>
          <p:cNvSpPr txBox="1">
            <a:spLocks noGrp="1"/>
          </p:cNvSpPr>
          <p:nvPr>
            <p:ph type="body" idx="1"/>
          </p:nvPr>
        </p:nvSpPr>
        <p:spPr>
          <a:xfrm>
            <a:off x="514350" y="1645919"/>
            <a:ext cx="8115300" cy="3018093"/>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Users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Groups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dirty="0">
                <a:solidFill>
                  <a:schemeClr val="lt1"/>
                </a:solidFill>
                <a:latin typeface="Century Gothic"/>
                <a:ea typeface="Century Gothic"/>
                <a:cs typeface="Century Gothic"/>
                <a:sym typeface="Century Gothic"/>
              </a:rPr>
              <a:t>Roles</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dirty="0" smtClean="0">
                <a:solidFill>
                  <a:schemeClr val="lt1"/>
                </a:solidFill>
                <a:latin typeface="Century Gothic"/>
                <a:ea typeface="Century Gothic"/>
                <a:cs typeface="Century Gothic"/>
                <a:sym typeface="Century Gothic"/>
              </a:rPr>
              <a:t>^ Access </a:t>
            </a:r>
            <a:r>
              <a:rPr lang="en-US" sz="1650" b="0" i="0" u="none" strike="noStrike" cap="none" dirty="0">
                <a:solidFill>
                  <a:schemeClr val="lt1"/>
                </a:solidFill>
                <a:latin typeface="Century Gothic"/>
                <a:ea typeface="Century Gothic"/>
                <a:cs typeface="Century Gothic"/>
                <a:sym typeface="Century Gothic"/>
              </a:rPr>
              <a:t>Policies</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dirty="0">
                <a:solidFill>
                  <a:schemeClr val="lt1"/>
                </a:solidFill>
                <a:latin typeface="Century Gothic"/>
                <a:ea typeface="Century Gothic"/>
                <a:cs typeface="Century Gothic"/>
                <a:sym typeface="Century Gothic"/>
              </a:rPr>
              <a:t>Effect</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dirty="0">
                <a:solidFill>
                  <a:schemeClr val="lt1"/>
                </a:solidFill>
                <a:latin typeface="Century Gothic"/>
                <a:ea typeface="Century Gothic"/>
                <a:cs typeface="Century Gothic"/>
                <a:sym typeface="Century Gothic"/>
              </a:rPr>
              <a:t>Actions</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dirty="0">
                <a:solidFill>
                  <a:schemeClr val="lt1"/>
                </a:solidFill>
                <a:latin typeface="Century Gothic"/>
                <a:ea typeface="Century Gothic"/>
                <a:cs typeface="Century Gothic"/>
                <a:sym typeface="Century Gothic"/>
              </a:rPr>
              <a:t>Resources</a:t>
            </a:r>
          </a:p>
          <a:p>
            <a:pPr marL="514350" marR="0" lvl="1" indent="-171450" algn="l" rtl="0">
              <a:lnSpc>
                <a:spcPct val="90000"/>
              </a:lnSpc>
              <a:spcBef>
                <a:spcPts val="375"/>
              </a:spcBef>
              <a:spcAft>
                <a:spcPts val="0"/>
              </a:spcAft>
              <a:buClr>
                <a:schemeClr val="lt1"/>
              </a:buClr>
              <a:buSzPct val="100000"/>
              <a:buFont typeface="Arial"/>
              <a:buChar char="•"/>
            </a:pPr>
            <a:r>
              <a:rPr lang="en-US" sz="1500" b="0" i="0" u="none" strike="noStrike" cap="none" dirty="0">
                <a:solidFill>
                  <a:schemeClr val="lt1"/>
                </a:solidFill>
                <a:latin typeface="Century Gothic"/>
                <a:ea typeface="Century Gothic"/>
                <a:cs typeface="Century Gothic"/>
                <a:sym typeface="Century Gothic"/>
              </a:rPr>
              <a:t>Condition</a:t>
            </a:r>
          </a:p>
        </p:txBody>
      </p:sp>
      <p:pic>
        <p:nvPicPr>
          <p:cNvPr id="206" name="Shape 206"/>
          <p:cNvPicPr preferRelativeResize="0"/>
          <p:nvPr/>
        </p:nvPicPr>
        <p:blipFill rotWithShape="1">
          <a:blip r:embed="rId3">
            <a:alphaModFix/>
          </a:blip>
          <a:srcRect/>
          <a:stretch/>
        </p:blipFill>
        <p:spPr>
          <a:xfrm>
            <a:off x="4991728" y="2006966"/>
            <a:ext cx="987842" cy="187169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THE GOOD</a:t>
            </a:r>
          </a:p>
        </p:txBody>
      </p:sp>
      <p:sp>
        <p:nvSpPr>
          <p:cNvPr id="212" name="Shape 212"/>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8</a:t>
            </a:fld>
            <a:endParaRPr lang="en-US" sz="788" b="0" i="0" u="none" strike="noStrike" cap="none">
              <a:solidFill>
                <a:schemeClr val="lt1"/>
              </a:solidFill>
              <a:latin typeface="Century Gothic"/>
              <a:ea typeface="Century Gothic"/>
              <a:cs typeface="Century Gothic"/>
              <a:sym typeface="Century Gothic"/>
            </a:endParaRPr>
          </a:p>
        </p:txBody>
      </p:sp>
      <p:sp>
        <p:nvSpPr>
          <p:cNvPr id="213" name="Shape 213"/>
          <p:cNvSpPr txBox="1"/>
          <p:nvPr/>
        </p:nvSpPr>
        <p:spPr>
          <a:xfrm>
            <a:off x="277600" y="1737359"/>
            <a:ext cx="3982879" cy="2966776"/>
          </a:xfrm>
          <a:prstGeom prst="rect">
            <a:avLst/>
          </a:prstGeom>
          <a:noFill/>
          <a:ln>
            <a:noFill/>
          </a:ln>
        </p:spPr>
        <p:txBody>
          <a:bodyPr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ct val="75000"/>
              <a:buFont typeface="Calibri"/>
              <a:buChar char="•"/>
            </a:pPr>
            <a:r>
              <a:rPr lang="en-US" sz="2200" b="0" i="0" u="none" strike="noStrike" cap="none">
                <a:solidFill>
                  <a:schemeClr val="lt1"/>
                </a:solidFill>
                <a:latin typeface="Calibri"/>
                <a:ea typeface="Calibri"/>
                <a:cs typeface="Calibri"/>
                <a:sym typeface="Calibri"/>
              </a:rPr>
              <a:t>Policy is specifically created for the user/application</a:t>
            </a:r>
          </a:p>
          <a:p>
            <a:pPr marL="274320" marR="0" lvl="0" indent="-274320" algn="l" rtl="0">
              <a:lnSpc>
                <a:spcPct val="90000"/>
              </a:lnSpc>
              <a:spcBef>
                <a:spcPts val="1200"/>
              </a:spcBef>
              <a:spcAft>
                <a:spcPts val="0"/>
              </a:spcAft>
              <a:buClr>
                <a:schemeClr val="accent1"/>
              </a:buClr>
              <a:buSzPct val="75000"/>
              <a:buFont typeface="Calibri"/>
              <a:buChar char="•"/>
            </a:pPr>
            <a:r>
              <a:rPr lang="en-US" sz="2200" b="0" i="0" u="none" strike="noStrike" cap="none">
                <a:solidFill>
                  <a:schemeClr val="lt1"/>
                </a:solidFill>
                <a:latin typeface="Calibri"/>
                <a:ea typeface="Calibri"/>
                <a:cs typeface="Calibri"/>
                <a:sym typeface="Calibri"/>
              </a:rPr>
              <a:t>Least privilege</a:t>
            </a:r>
          </a:p>
          <a:p>
            <a:pPr marL="274320" marR="0" lvl="0" indent="-274320" algn="l" rtl="0">
              <a:lnSpc>
                <a:spcPct val="90000"/>
              </a:lnSpc>
              <a:spcBef>
                <a:spcPts val="1200"/>
              </a:spcBef>
              <a:spcAft>
                <a:spcPts val="0"/>
              </a:spcAft>
              <a:buClr>
                <a:schemeClr val="accent1"/>
              </a:buClr>
              <a:buSzPct val="75000"/>
              <a:buFont typeface="Calibri"/>
              <a:buChar char="•"/>
            </a:pPr>
            <a:r>
              <a:rPr lang="en-US" sz="2200" b="0" i="0" u="none" strike="noStrike" cap="none">
                <a:solidFill>
                  <a:schemeClr val="lt1"/>
                </a:solidFill>
                <a:latin typeface="Calibri"/>
                <a:ea typeface="Calibri"/>
                <a:cs typeface="Calibri"/>
                <a:sym typeface="Calibri"/>
              </a:rPr>
              <a:t>Made to be as granular as possible</a:t>
            </a:r>
          </a:p>
          <a:p>
            <a:pPr marL="274320" marR="0" lvl="0" indent="-274320" algn="l" rtl="0">
              <a:lnSpc>
                <a:spcPct val="90000"/>
              </a:lnSpc>
              <a:spcBef>
                <a:spcPts val="1200"/>
              </a:spcBef>
              <a:spcAft>
                <a:spcPts val="0"/>
              </a:spcAft>
              <a:buClr>
                <a:schemeClr val="accent1"/>
              </a:buClr>
              <a:buFont typeface="Calibri"/>
              <a:buNone/>
            </a:pPr>
            <a:endParaRPr sz="2200" b="0" i="0" u="none" strike="noStrike" cap="none">
              <a:solidFill>
                <a:schemeClr val="lt1"/>
              </a:solidFill>
              <a:latin typeface="Calibri"/>
              <a:ea typeface="Calibri"/>
              <a:cs typeface="Calibri"/>
              <a:sym typeface="Calibri"/>
            </a:endParaRPr>
          </a:p>
          <a:p>
            <a:pPr marL="274320" marR="0" lvl="0" indent="-274320" algn="l" rtl="0">
              <a:lnSpc>
                <a:spcPct val="90000"/>
              </a:lnSpc>
              <a:spcBef>
                <a:spcPts val="1200"/>
              </a:spcBef>
              <a:spcAft>
                <a:spcPts val="0"/>
              </a:spcAft>
              <a:buClr>
                <a:schemeClr val="accent1"/>
              </a:buClr>
              <a:buFont typeface="Calibri"/>
              <a:buNone/>
            </a:pPr>
            <a:endParaRPr sz="2200" b="0" i="0" u="none" strike="noStrike" cap="none">
              <a:solidFill>
                <a:schemeClr val="lt1"/>
              </a:solidFill>
              <a:latin typeface="Calibri"/>
              <a:ea typeface="Calibri"/>
              <a:cs typeface="Calibri"/>
              <a:sym typeface="Calibri"/>
            </a:endParaRPr>
          </a:p>
          <a:p>
            <a:pPr marL="274320" marR="0" lvl="0" indent="-274320" algn="l" rtl="0">
              <a:lnSpc>
                <a:spcPct val="90000"/>
              </a:lnSpc>
              <a:spcBef>
                <a:spcPts val="1200"/>
              </a:spcBef>
              <a:spcAft>
                <a:spcPts val="0"/>
              </a:spcAft>
              <a:buClr>
                <a:schemeClr val="accent1"/>
              </a:buClr>
              <a:buFont typeface="Calibri"/>
              <a:buNone/>
            </a:pPr>
            <a:endParaRPr sz="2200" b="0" i="0" u="none" strike="noStrike" cap="none">
              <a:solidFill>
                <a:schemeClr val="lt1"/>
              </a:solidFill>
              <a:latin typeface="Calibri"/>
              <a:ea typeface="Calibri"/>
              <a:cs typeface="Calibri"/>
              <a:sym typeface="Calibri"/>
            </a:endParaRPr>
          </a:p>
        </p:txBody>
      </p:sp>
      <p:pic>
        <p:nvPicPr>
          <p:cNvPr id="214" name="Shape 214"/>
          <p:cNvPicPr preferRelativeResize="0"/>
          <p:nvPr/>
        </p:nvPicPr>
        <p:blipFill>
          <a:blip r:embed="rId3">
            <a:alphaModFix/>
          </a:blip>
          <a:stretch>
            <a:fillRect/>
          </a:stretch>
        </p:blipFill>
        <p:spPr>
          <a:xfrm>
            <a:off x="4884530" y="1121375"/>
            <a:ext cx="4259470" cy="40221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2106400" y="337013"/>
            <a:ext cx="6940717" cy="775873"/>
          </a:xfrm>
          <a:prstGeom prst="rect">
            <a:avLst/>
          </a:prstGeom>
          <a:noFill/>
          <a:ln>
            <a:noFill/>
          </a:ln>
        </p:spPr>
        <p:txBody>
          <a:bodyPr wrap="square" lIns="91425" tIns="45700" rIns="91425" bIns="45700" anchor="ctr" anchorCtr="0">
            <a:noAutofit/>
          </a:bodyPr>
          <a:lstStyle/>
          <a:p>
            <a:pPr marL="0" marR="0" lvl="0" indent="0" algn="r" rtl="0">
              <a:lnSpc>
                <a:spcPct val="90000"/>
              </a:lnSpc>
              <a:spcBef>
                <a:spcPts val="0"/>
              </a:spcBef>
              <a:spcAft>
                <a:spcPts val="0"/>
              </a:spcAft>
              <a:buClr>
                <a:schemeClr val="lt1"/>
              </a:buClr>
              <a:buSzPct val="25000"/>
              <a:buFont typeface="Century Gothic"/>
              <a:buNone/>
            </a:pPr>
            <a:r>
              <a:rPr lang="en-US" sz="3000" b="0" i="0" u="none" strike="noStrike" cap="none">
                <a:solidFill>
                  <a:schemeClr val="lt1"/>
                </a:solidFill>
                <a:latin typeface="Century Gothic"/>
                <a:ea typeface="Century Gothic"/>
                <a:cs typeface="Century Gothic"/>
                <a:sym typeface="Century Gothic"/>
              </a:rPr>
              <a:t>THE BAD</a:t>
            </a:r>
          </a:p>
        </p:txBody>
      </p:sp>
      <p:sp>
        <p:nvSpPr>
          <p:cNvPr id="220" name="Shape 220"/>
          <p:cNvSpPr txBox="1">
            <a:spLocks noGrp="1"/>
          </p:cNvSpPr>
          <p:nvPr>
            <p:ph type="sldNum" idx="12"/>
          </p:nvPr>
        </p:nvSpPr>
        <p:spPr>
          <a:xfrm>
            <a:off x="4021655" y="4826532"/>
            <a:ext cx="1051352" cy="273843"/>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entury Gothic"/>
              <a:buNone/>
            </a:pPr>
            <a:fld id="{00000000-1234-1234-1234-123412341234}" type="slidenum">
              <a:rPr lang="en-US" sz="788" b="0" i="0" u="none" strike="noStrike" cap="none">
                <a:solidFill>
                  <a:schemeClr val="lt1"/>
                </a:solidFill>
                <a:latin typeface="Century Gothic"/>
                <a:ea typeface="Century Gothic"/>
                <a:cs typeface="Century Gothic"/>
                <a:sym typeface="Century Gothic"/>
              </a:rPr>
              <a:t>9</a:t>
            </a:fld>
            <a:endParaRPr lang="en-US" sz="788" b="0" i="0" u="none" strike="noStrike" cap="none">
              <a:solidFill>
                <a:schemeClr val="lt1"/>
              </a:solidFill>
              <a:latin typeface="Century Gothic"/>
              <a:ea typeface="Century Gothic"/>
              <a:cs typeface="Century Gothic"/>
              <a:sym typeface="Century Gothic"/>
            </a:endParaRPr>
          </a:p>
        </p:txBody>
      </p:sp>
      <p:sp>
        <p:nvSpPr>
          <p:cNvPr id="221" name="Shape 221"/>
          <p:cNvSpPr txBox="1">
            <a:spLocks noGrp="1"/>
          </p:cNvSpPr>
          <p:nvPr>
            <p:ph type="body" idx="1"/>
          </p:nvPr>
        </p:nvSpPr>
        <p:spPr>
          <a:xfrm>
            <a:off x="551920" y="1945640"/>
            <a:ext cx="2817970" cy="248285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ec2:*</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iam:*</a:t>
            </a:r>
          </a:p>
          <a:p>
            <a:pPr marL="171450" marR="0" lvl="0" indent="-171450" algn="l" rtl="0">
              <a:lnSpc>
                <a:spcPct val="90000"/>
              </a:lnSpc>
              <a:spcBef>
                <a:spcPts val="750"/>
              </a:spcBef>
              <a:spcAft>
                <a:spcPts val="0"/>
              </a:spcAft>
              <a:buClr>
                <a:schemeClr val="lt1"/>
              </a:buClr>
              <a:buSzPct val="94203"/>
              <a:buFont typeface="Arial"/>
              <a:buChar char="•"/>
            </a:pPr>
            <a:r>
              <a:rPr lang="en-US" sz="1650" b="0" i="0" u="none" strike="noStrike" cap="none">
                <a:solidFill>
                  <a:schemeClr val="lt1"/>
                </a:solidFill>
                <a:latin typeface="Century Gothic"/>
                <a:ea typeface="Century Gothic"/>
                <a:cs typeface="Century Gothic"/>
                <a:sym typeface="Century Gothic"/>
              </a:rPr>
              <a:t>anything:*</a:t>
            </a:r>
          </a:p>
        </p:txBody>
      </p:sp>
      <p:pic>
        <p:nvPicPr>
          <p:cNvPr id="222" name="Shape 222"/>
          <p:cNvPicPr preferRelativeResize="0"/>
          <p:nvPr/>
        </p:nvPicPr>
        <p:blipFill>
          <a:blip r:embed="rId3">
            <a:alphaModFix/>
          </a:blip>
          <a:stretch>
            <a:fillRect/>
          </a:stretch>
        </p:blipFill>
        <p:spPr>
          <a:xfrm>
            <a:off x="5102975" y="1945649"/>
            <a:ext cx="3739951" cy="19535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3576</TotalTime>
  <Words>2600</Words>
  <Application>Microsoft Macintosh PowerPoint</Application>
  <PresentationFormat>On-screen Show (16:9)</PresentationFormat>
  <Paragraphs>360</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Century Gothic</vt:lpstr>
      <vt:lpstr>Arial</vt:lpstr>
      <vt:lpstr>Vapor Trail</vt:lpstr>
      <vt:lpstr>Hacking the Cloud</vt:lpstr>
      <vt:lpstr>CUMULUS</vt:lpstr>
      <vt:lpstr>Into the Cloud</vt:lpstr>
      <vt:lpstr>INSTANCE</vt:lpstr>
      <vt:lpstr>METADATA SERVICE</vt:lpstr>
      <vt:lpstr>INSTANCE PROFILE</vt:lpstr>
      <vt:lpstr>AWS IDENTITY AND ACCESS MANAGEMENT OVERVIEW</vt:lpstr>
      <vt:lpstr>THE GOOD</vt:lpstr>
      <vt:lpstr>THE BAD</vt:lpstr>
      <vt:lpstr>THE UGLY</vt:lpstr>
      <vt:lpstr>Foothold in the Cloud</vt:lpstr>
      <vt:lpstr>FOOTHOLD IN THE CLOUD</vt:lpstr>
      <vt:lpstr>SSH Demo</vt:lpstr>
      <vt:lpstr>FOOTHOLD IN THE CLOUD</vt:lpstr>
      <vt:lpstr>Jenkins Demo</vt:lpstr>
      <vt:lpstr>FOOTHOLD IN THE CLOUD</vt:lpstr>
      <vt:lpstr>Proxy Demo</vt:lpstr>
      <vt:lpstr>FOOTHOLD IN THE CLOUD</vt:lpstr>
      <vt:lpstr>XXE Demo</vt:lpstr>
      <vt:lpstr>Cumulus</vt:lpstr>
      <vt:lpstr>But First, what is Metasploit?</vt:lpstr>
      <vt:lpstr>CREATE IAM USER MODULE</vt:lpstr>
      <vt:lpstr>LAUNCH INSTANCES MODULE</vt:lpstr>
      <vt:lpstr>LOCKOUT USERS MODULE</vt:lpstr>
      <vt:lpstr>DISCLAIMER</vt:lpstr>
      <vt:lpstr>Demo Putting it all Together</vt:lpstr>
      <vt:lpstr>PowerPoint Presentation</vt:lpstr>
      <vt:lpstr>How do we stay safe in the Cloud?</vt:lpstr>
      <vt:lpstr>Staying Safe in the Cloud</vt:lpstr>
      <vt:lpstr>Staying Safe in the Cloud</vt:lpstr>
      <vt:lpstr>Staying Safe in the Cloud</vt:lpstr>
      <vt:lpstr>Staying Safe in the Cloud</vt:lpstr>
      <vt:lpstr>Staying Safe in the Cloud</vt:lpstr>
      <vt:lpstr>Staying Safe in the Cloud</vt:lpstr>
      <vt:lpstr>Staying Safe in the Cloud</vt:lpstr>
      <vt:lpstr>Questions?</vt:lpstr>
      <vt:lpstr>Thank you!</vt:lpstr>
      <vt:lpstr>APPENDIX</vt:lpstr>
      <vt:lpstr>HOW APPLY THIS KNOWLEDGE</vt:lpstr>
      <vt:lpstr>UNDERSTANDING THE TECHNOLOGY YOU USE</vt:lpstr>
      <vt:lpstr>UPCOMING MODULES AND PROJECTS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the Cloud</dc:title>
  <cp:lastModifiedBy>Godinez, Javier</cp:lastModifiedBy>
  <cp:revision>24</cp:revision>
  <dcterms:modified xsi:type="dcterms:W3CDTF">2017-10-18T12:38:55Z</dcterms:modified>
</cp:coreProperties>
</file>